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sldIdLst>
    <p:sldId id="256" r:id="rId2"/>
    <p:sldId id="283" r:id="rId3"/>
    <p:sldId id="263" r:id="rId4"/>
    <p:sldId id="257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61" r:id="rId24"/>
    <p:sldId id="260" r:id="rId25"/>
    <p:sldId id="262" r:id="rId26"/>
    <p:sldId id="285" r:id="rId27"/>
    <p:sldId id="286" r:id="rId28"/>
    <p:sldId id="287" r:id="rId29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582B0-8954-437F-9A38-8E1D5234D6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C54882-F01F-4496-A464-B2CC63D7D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77AEE-2379-4883-AD78-126D44DD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74BDDD-E77C-4F65-80AE-A2B49D0566BE}" type="datetimeFigureOut">
              <a:rPr lang="en-US" smtClean="0"/>
              <a:t>8/22/2021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BC02B-538D-42BC-8E3F-2A9D5935E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6D9C6-44CA-4056-B045-52468334F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97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155E0-79D0-440E-A71C-C7195BDE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92AAD5-40C4-41BF-A00A-CF6B19B086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D8521-999C-467D-9FDD-325AF8B8B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74BDDD-E77C-4F65-80AE-A2B49D0566BE}" type="datetimeFigureOut">
              <a:rPr lang="en-US" smtClean="0"/>
              <a:t>8/22/2021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C7A47-8F57-4D58-8630-22C7770F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19CF7-AD43-4D35-834B-C0A90CE5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67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322D4D-22D1-483D-A00B-D84529B67A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047B2-B841-4E1C-8241-D97DA619B3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2632B-D638-415E-82B4-F3C6744E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74BDDD-E77C-4F65-80AE-A2B49D0566BE}" type="datetimeFigureOut">
              <a:rPr lang="en-US" smtClean="0"/>
              <a:t>8/22/2021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4807A-06C4-471E-98E3-F3309C8E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F9BE-5787-48BE-8727-DF7B5625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615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3F65-8206-4DBE-9BD3-1A3B9DBB6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DC13B-85E4-4275-8BC3-8728311E4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F3D8C-5E23-497F-BEA9-F32887034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74BDDD-E77C-4F65-80AE-A2B49D0566BE}" type="datetimeFigureOut">
              <a:rPr lang="en-US" smtClean="0"/>
              <a:t>8/22/2021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2A190-FEC2-4681-87A7-76A5A798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7E0C4-B95A-4534-B674-A524767B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58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4871B-6B7D-408B-85DB-56EBA3E3C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D76CF-F56B-4AC9-9F2F-17A4E6359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CF4CD-6D42-4E5B-803B-31BB9414A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74BDDD-E77C-4F65-80AE-A2B49D0566BE}" type="datetimeFigureOut">
              <a:rPr lang="en-US" smtClean="0"/>
              <a:t>8/22/2021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C9788-E23A-4FFF-9CCC-ED7E309A9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DEE6B-1889-41D9-884A-ACCE6B00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686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CD150-BD53-4460-A910-FBEEE795C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22BFE-B69A-4EBC-B517-5DEF64B8C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644AD-B499-47C0-81F8-1877DB1B8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C3215-49AC-4FA3-8B58-C46609C3B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74BDDD-E77C-4F65-80AE-A2B49D0566BE}" type="datetimeFigureOut">
              <a:rPr lang="en-US" smtClean="0"/>
              <a:t>8/22/2021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C94A8-D589-4C92-ACB4-241BA9DD7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717C0-33DC-48B6-96E7-FB47E3716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78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5639C-41CD-4DC8-BEFE-67A0D8FDD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5F311-517E-4584-A2E0-35DB0BB30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EF58A-CBAF-4240-B45B-0251A51D8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00228A-4D82-41F1-8503-6D80ECEE50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C98ED0-8373-47C1-B625-16C1752FD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F6843F-7A3D-424E-A99B-D2F8AE0C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74BDDD-E77C-4F65-80AE-A2B49D0566BE}" type="datetimeFigureOut">
              <a:rPr lang="en-US" smtClean="0"/>
              <a:t>8/22/2021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231517-E41E-4F50-BF5B-68EF2765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048085-8E0A-4B7E-81FC-36D68E12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94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80C7B-DC4B-4EE7-933E-357FD24F7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559501-73C0-41C3-8DA0-438EF11B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74BDDD-E77C-4F65-80AE-A2B49D0566BE}" type="datetimeFigureOut">
              <a:rPr lang="en-US" smtClean="0"/>
              <a:t>8/22/2021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7A183-C667-476A-BF6F-7003BB896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0AED3-3958-42D5-AC06-C565AF5EA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14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D344AB-79F3-4178-9272-BFC87374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74BDDD-E77C-4F65-80AE-A2B49D0566BE}" type="datetimeFigureOut">
              <a:rPr lang="en-US" smtClean="0"/>
              <a:t>8/22/2021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F35D3-4E4F-416F-8B36-238B9CE16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F81A5-50B6-4B7A-8F10-C752A862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48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152A3-54B7-4AFF-B231-D95921363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2DDB4-203B-4540-8DE3-CF188697A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BCBA6-E2F4-43A0-A9AE-79DE7E1E5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385A9-B284-4540-BCA0-94DA76BB8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74BDDD-E77C-4F65-80AE-A2B49D0566BE}" type="datetimeFigureOut">
              <a:rPr lang="en-US" smtClean="0"/>
              <a:t>8/22/2021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0E645-D6B1-435D-A4ED-1B362F0B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D167E-F6D2-45F3-A184-E355F8833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1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CE50-7679-4E62-A31B-18E1A547F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374AAA-DE47-4740-9C76-11E9CC425D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7DC77-E5FC-4948-88A2-73516F288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0AC8E-070D-48F4-90E2-F38D0C252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74BDDD-E77C-4F65-80AE-A2B49D0566BE}" type="datetimeFigureOut">
              <a:rPr lang="en-US" smtClean="0"/>
              <a:t>8/22/2021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C91DA-4FEC-4440-9529-F3F21D8F7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B01B1-E0BC-4761-92FB-4460E2B7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86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3670458-3045-4F40-9EFB-E563227A8C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901320-3807-4292-A867-631CC35C69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EC54173-FBCE-49B3-A283-64E77FD2CE0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E574BDDD-E77C-4F65-80AE-A2B49D0566BE}" type="datetimeFigureOut">
              <a:rPr lang="en-US" smtClean="0"/>
              <a:t>8/22/2021</a:t>
            </a:fld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BD1F579-D7AE-4EB8-8BAB-B344F8CB6B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23AF584-48B1-4234-8AA3-F80DD61DE5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622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3213"/>
            <a:ext cx="9144000" cy="2700046"/>
          </a:xfrm>
        </p:spPr>
        <p:txBody>
          <a:bodyPr>
            <a:normAutofit fontScale="90000"/>
          </a:bodyPr>
          <a:lstStyle/>
          <a:p>
            <a:r>
              <a:rPr lang="en-US" dirty="0"/>
              <a:t>CEIS 114</a:t>
            </a:r>
            <a:br>
              <a:rPr lang="en-US" dirty="0"/>
            </a:br>
            <a:r>
              <a:rPr lang="en-US" dirty="0"/>
              <a:t>Introduction to Digital Devices</a:t>
            </a:r>
          </a:p>
        </p:txBody>
      </p:sp>
    </p:spTree>
    <p:extLst>
      <p:ext uri="{BB962C8B-B14F-4D97-AF65-F5344CB8AC3E}">
        <p14:creationId xmlns:p14="http://schemas.microsoft.com/office/powerpoint/2010/main" val="737525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Screenshot of code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Arduino IDE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E534987-3B3D-4AF3-871A-791E81193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75" y="457200"/>
            <a:ext cx="4648849" cy="56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89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BBEB-1C92-41D8-BEB0-F0222015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87386"/>
            <a:ext cx="10972800" cy="1143000"/>
          </a:xfrm>
        </p:spPr>
        <p:txBody>
          <a:bodyPr/>
          <a:lstStyle/>
          <a:p>
            <a:r>
              <a:rPr lang="en-US" dirty="0"/>
              <a:t>Module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0C35-4ACD-4631-B247-6816D004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736" y="2057399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Creating a multiple Traffic Controller</a:t>
            </a:r>
          </a:p>
        </p:txBody>
      </p:sp>
    </p:spTree>
    <p:extLst>
      <p:ext uri="{BB962C8B-B14F-4D97-AF65-F5344CB8AC3E}">
        <p14:creationId xmlns:p14="http://schemas.microsoft.com/office/powerpoint/2010/main" val="3620357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092" y="2174846"/>
            <a:ext cx="3932767" cy="3811588"/>
          </a:xfrm>
        </p:spPr>
        <p:txBody>
          <a:bodyPr/>
          <a:lstStyle/>
          <a:p>
            <a:pPr lvl="0" algn="r"/>
            <a:r>
              <a:rPr lang="en-US" dirty="0"/>
              <a:t>ESP 32 Board</a:t>
            </a:r>
          </a:p>
          <a:p>
            <a:pPr algn="r"/>
            <a:r>
              <a:rPr lang="en-US" dirty="0"/>
              <a:t>Colored LEDs: Red, Yellow and Green (two sets)</a:t>
            </a:r>
          </a:p>
          <a:p>
            <a:pPr lvl="0" algn="r"/>
            <a:r>
              <a:rPr lang="en-US" dirty="0"/>
              <a:t>220 Ohm Resistors (optional)</a:t>
            </a:r>
          </a:p>
          <a:p>
            <a:pPr lvl="0" algn="r"/>
            <a:r>
              <a:rPr lang="en-US" dirty="0"/>
              <a:t>Wires</a:t>
            </a:r>
          </a:p>
          <a:p>
            <a:pPr lvl="0" algn="r"/>
            <a:r>
              <a:rPr lang="en-US" dirty="0"/>
              <a:t>Breadboard</a:t>
            </a:r>
          </a:p>
          <a:p>
            <a:pPr algn="r"/>
            <a:endParaRPr lang="en-US" dirty="0"/>
          </a:p>
        </p:txBody>
      </p:sp>
      <p:pic>
        <p:nvPicPr>
          <p:cNvPr id="5" name="Picture 4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040C34A2-47C9-4765-9213-BDD1EBEA5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5" y="139303"/>
            <a:ext cx="2981325" cy="2235994"/>
          </a:xfrm>
          <a:prstGeom prst="rect">
            <a:avLst/>
          </a:prstGeom>
        </p:spPr>
      </p:pic>
      <p:pic>
        <p:nvPicPr>
          <p:cNvPr id="8" name="Picture 7" descr="A picture containing text, indoor, electronics, computer&#10;&#10;Description automatically generated">
            <a:extLst>
              <a:ext uri="{FF2B5EF4-FFF2-40B4-BE49-F238E27FC236}">
                <a16:creationId xmlns:a16="http://schemas.microsoft.com/office/drawing/2014/main" id="{F224479D-35AF-4EAC-BF22-6331E3B78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5" y="2505074"/>
            <a:ext cx="2981326" cy="2235995"/>
          </a:xfrm>
          <a:prstGeom prst="rect">
            <a:avLst/>
          </a:prstGeom>
        </p:spPr>
      </p:pic>
      <p:pic>
        <p:nvPicPr>
          <p:cNvPr id="10" name="Picture 9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0D58CA9E-EBA3-4957-B123-DEFCC554D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75" y="139303"/>
            <a:ext cx="2981324" cy="2235994"/>
          </a:xfrm>
          <a:prstGeom prst="rect">
            <a:avLst/>
          </a:prstGeom>
        </p:spPr>
      </p:pic>
      <p:pic>
        <p:nvPicPr>
          <p:cNvPr id="12" name="Picture 11" descr="A close-up of a bicycle&#10;&#10;Description automatically generated with low confidence">
            <a:extLst>
              <a:ext uri="{FF2B5EF4-FFF2-40B4-BE49-F238E27FC236}">
                <a16:creationId xmlns:a16="http://schemas.microsoft.com/office/drawing/2014/main" id="{6BF82FCF-5D4E-4118-B8EA-5B37F4A89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76" y="2505074"/>
            <a:ext cx="2981324" cy="2235993"/>
          </a:xfrm>
          <a:prstGeom prst="rect">
            <a:avLst/>
          </a:prstGeom>
        </p:spPr>
      </p:pic>
      <p:pic>
        <p:nvPicPr>
          <p:cNvPr id="14" name="Picture 13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B92EA7DB-E4EB-4CA5-8BE8-B6E2ACC96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5" y="4741067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36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Screenshot of code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Arduino IDE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170451C-DA54-413E-B79C-C7A531735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25" y="590550"/>
            <a:ext cx="46291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08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BBEB-1C92-41D8-BEB0-F0222015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87386"/>
            <a:ext cx="10972800" cy="1143000"/>
          </a:xfrm>
        </p:spPr>
        <p:txBody>
          <a:bodyPr/>
          <a:lstStyle/>
          <a:p>
            <a:r>
              <a:rPr lang="en-US" dirty="0"/>
              <a:t>Module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0C35-4ACD-4631-B247-6816D004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962" y="1930386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Creating a multiple Traffic Controller with a cross walk</a:t>
            </a:r>
          </a:p>
        </p:txBody>
      </p:sp>
    </p:spTree>
    <p:extLst>
      <p:ext uri="{BB962C8B-B14F-4D97-AF65-F5344CB8AC3E}">
        <p14:creationId xmlns:p14="http://schemas.microsoft.com/office/powerpoint/2010/main" val="2190934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21" y="473977"/>
            <a:ext cx="3932767" cy="1600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41947" y="2325847"/>
            <a:ext cx="3932767" cy="3811588"/>
          </a:xfrm>
        </p:spPr>
        <p:txBody>
          <a:bodyPr/>
          <a:lstStyle/>
          <a:p>
            <a:pPr lvl="0"/>
            <a:r>
              <a:rPr lang="en-US" dirty="0"/>
              <a:t>ESP 32 Board</a:t>
            </a:r>
          </a:p>
          <a:p>
            <a:r>
              <a:rPr lang="en-US" dirty="0"/>
              <a:t>Colored LEDs: Red, Yellow and Green (two sets)</a:t>
            </a:r>
          </a:p>
          <a:p>
            <a:pPr lvl="0"/>
            <a:r>
              <a:rPr lang="en-US" dirty="0"/>
              <a:t>220 Ohm Resistors (optional)</a:t>
            </a:r>
          </a:p>
          <a:p>
            <a:pPr lvl="0"/>
            <a:r>
              <a:rPr lang="en-US" dirty="0"/>
              <a:t>Push Button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930E3FA-A6EF-4096-B808-5352B4AB2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6912" y="1447800"/>
            <a:ext cx="43053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Screenshot of code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Arduino IDE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6614DEF-E960-41E1-BD0C-8B758735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950" y="585390"/>
            <a:ext cx="4648849" cy="56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62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79" y="996950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Screenshot of Serial Monitor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6674"/>
            <a:ext cx="3932237" cy="3262313"/>
          </a:xfrm>
        </p:spPr>
        <p:txBody>
          <a:bodyPr/>
          <a:lstStyle/>
          <a:p>
            <a:r>
              <a:rPr lang="en-US" dirty="0"/>
              <a:t>Screenshot of output in Serial Monitor</a:t>
            </a:r>
            <a:endParaRPr lang="en-US" b="1" dirty="0"/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CB7CEE8-E12E-43EF-9196-082A6F560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690" y="2957262"/>
            <a:ext cx="8202170" cy="3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73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BBEB-1C92-41D8-BEB0-F0222015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87386"/>
            <a:ext cx="10972800" cy="1143000"/>
          </a:xfrm>
        </p:spPr>
        <p:txBody>
          <a:bodyPr/>
          <a:lstStyle/>
          <a:p>
            <a:r>
              <a:rPr lang="en-US" dirty="0"/>
              <a:t>Module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0C35-4ACD-4631-B247-6816D004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86" y="1846496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Creating a Multiple Traffic Light Controller with a Cross Walk  and an Emergency Buzzer</a:t>
            </a:r>
          </a:p>
        </p:txBody>
      </p:sp>
    </p:spTree>
    <p:extLst>
      <p:ext uri="{BB962C8B-B14F-4D97-AF65-F5344CB8AC3E}">
        <p14:creationId xmlns:p14="http://schemas.microsoft.com/office/powerpoint/2010/main" val="4266484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763" y="853652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Picture of circuit with working LEDs and LCD display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58863" y="2579687"/>
            <a:ext cx="3932237" cy="3281363"/>
          </a:xfrm>
        </p:spPr>
        <p:txBody>
          <a:bodyPr/>
          <a:lstStyle/>
          <a:p>
            <a:pPr lvl="0"/>
            <a:r>
              <a:rPr lang="en-US" dirty="0"/>
              <a:t>ESP 32 Board</a:t>
            </a:r>
          </a:p>
          <a:p>
            <a:r>
              <a:rPr lang="en-US" dirty="0"/>
              <a:t>Colored LEDs: Red, Yellow and Green (two sets)</a:t>
            </a:r>
          </a:p>
          <a:p>
            <a:pPr lvl="0"/>
            <a:r>
              <a:rPr lang="en-US" dirty="0"/>
              <a:t>220 Ohm Resistors (optional)</a:t>
            </a:r>
          </a:p>
          <a:p>
            <a:pPr lvl="0"/>
            <a:r>
              <a:rPr lang="en-US" dirty="0"/>
              <a:t>Push Button</a:t>
            </a:r>
          </a:p>
          <a:p>
            <a:r>
              <a:rPr lang="en-US" dirty="0"/>
              <a:t>LCD Unit  with Message Display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5" name="Picture 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7FF17CB4-A51F-4067-9E0E-697612085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5233" y="1147764"/>
            <a:ext cx="56007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60FC-808A-4426-A616-EF916148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E8599-5E11-4E33-83A3-4B7D36EAC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64" y="1600201"/>
            <a:ext cx="11369336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Option 1- Creating a Multiple Traffic Light Controller with a Cross Walk and an Emergency Buzzer with secured IoT Control via Web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1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Screenshot of code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Arduino IDE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  <a:endParaRPr lang="en-US" b="1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450B1B1-7DB3-4D9D-A601-DA3B49817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023" y="219000"/>
            <a:ext cx="4667901" cy="64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53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337" y="322031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Screenshot of Serial Monitor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0279" y="1860054"/>
            <a:ext cx="3932237" cy="3262313"/>
          </a:xfrm>
        </p:spPr>
        <p:txBody>
          <a:bodyPr/>
          <a:lstStyle/>
          <a:p>
            <a:r>
              <a:rPr lang="en-US" dirty="0"/>
              <a:t>Screenshot of output in Serial Monitor</a:t>
            </a:r>
            <a:endParaRPr lang="en-US" b="1" dirty="0"/>
          </a:p>
        </p:txBody>
      </p:sp>
      <p:pic>
        <p:nvPicPr>
          <p:cNvPr id="8" name="Picture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03FD0868-0A6F-4BB5-89C3-0D39D52A5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150" y="3011227"/>
            <a:ext cx="8173591" cy="352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96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BBEB-1C92-41D8-BEB0-F0222015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87386"/>
            <a:ext cx="10972800" cy="1143000"/>
          </a:xfrm>
        </p:spPr>
        <p:txBody>
          <a:bodyPr/>
          <a:lstStyle/>
          <a:p>
            <a:r>
              <a:rPr lang="en-US" dirty="0"/>
              <a:t>Final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0C35-4ACD-4631-B247-6816D004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786" y="1846496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Creating a Multiple Traffic Light Controller with a Cross Walk  and an Emergency Buzzer</a:t>
            </a:r>
          </a:p>
        </p:txBody>
      </p:sp>
    </p:spTree>
    <p:extLst>
      <p:ext uri="{BB962C8B-B14F-4D97-AF65-F5344CB8AC3E}">
        <p14:creationId xmlns:p14="http://schemas.microsoft.com/office/powerpoint/2010/main" val="1241077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79487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Picture of circuit with working LEDs and LCD display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87624"/>
            <a:ext cx="3932237" cy="32813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ESP 32 Board</a:t>
            </a:r>
          </a:p>
          <a:p>
            <a:r>
              <a:rPr lang="en-US" dirty="0"/>
              <a:t>Colored LEDs: Red, Yellow and Green (two sets)</a:t>
            </a:r>
          </a:p>
          <a:p>
            <a:r>
              <a:rPr lang="en-US" dirty="0"/>
              <a:t>One Blue LED – Emergency Light</a:t>
            </a:r>
          </a:p>
          <a:p>
            <a:pPr lvl="0"/>
            <a:r>
              <a:rPr lang="en-US" dirty="0"/>
              <a:t>220 Ohm Resistors (optional)</a:t>
            </a:r>
          </a:p>
          <a:p>
            <a:pPr lvl="0"/>
            <a:r>
              <a:rPr lang="en-US" dirty="0"/>
              <a:t>Push Button</a:t>
            </a:r>
          </a:p>
          <a:p>
            <a:r>
              <a:rPr lang="en-US" dirty="0"/>
              <a:t>LCD Unit </a:t>
            </a:r>
          </a:p>
          <a:p>
            <a:r>
              <a:rPr lang="en-US" dirty="0"/>
              <a:t>Buzzer</a:t>
            </a:r>
          </a:p>
          <a:p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D2A7287-BEBB-4660-B2CC-DABA5CF21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99" y="0"/>
            <a:ext cx="4216825" cy="300658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3AC8013-D49D-4CFA-81CE-9DE58ED1C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8269" y="3559969"/>
            <a:ext cx="3600450" cy="2700338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0221DC9-8C7E-4EB5-BE11-EF75F28DD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5738" y="3559969"/>
            <a:ext cx="3600450" cy="2700338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DC582ABC-70F1-469E-8004-B67B948DD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3493" y="3559970"/>
            <a:ext cx="3600451" cy="270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95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700" y="333375"/>
            <a:ext cx="3932767" cy="1600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Screenshot of code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06701" y="2212958"/>
            <a:ext cx="3932767" cy="3811588"/>
          </a:xfrm>
        </p:spPr>
        <p:txBody>
          <a:bodyPr>
            <a:normAutofit/>
          </a:bodyPr>
          <a:lstStyle/>
          <a:p>
            <a:r>
              <a:rPr lang="en-US" dirty="0"/>
              <a:t>Screenshot of </a:t>
            </a:r>
            <a:r>
              <a:rPr lang="en-US" dirty="0">
                <a:ea typeface="Times New Roman" panose="02020603050405020304" pitchFamily="18" charset="0"/>
              </a:rPr>
              <a:t>code in Arduino IDE showing </a:t>
            </a:r>
            <a:r>
              <a:rPr lang="en-US" b="1" dirty="0">
                <a:ea typeface="Times New Roman" panose="02020603050405020304" pitchFamily="18" charset="0"/>
              </a:rPr>
              <a:t>your name in the comment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algn="ctr"/>
            <a:r>
              <a:rPr lang="en-US" b="1" dirty="0"/>
              <a:t>**Please note**</a:t>
            </a:r>
          </a:p>
          <a:p>
            <a:r>
              <a:rPr lang="en-US" dirty="0"/>
              <a:t>Password was blurred out due to using my own network. The provided router was moving too slow.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411E1D1-0387-442B-86DC-606051668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0" y="81220"/>
            <a:ext cx="4316203" cy="52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03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79" y="996950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Screenshot of Serial Monitor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6674"/>
            <a:ext cx="3932237" cy="3262313"/>
          </a:xfrm>
        </p:spPr>
        <p:txBody>
          <a:bodyPr/>
          <a:lstStyle/>
          <a:p>
            <a:r>
              <a:rPr lang="en-US" dirty="0"/>
              <a:t>Screenshot of output in Serial Monitor</a:t>
            </a:r>
            <a:endParaRPr lang="en-US" b="1" dirty="0"/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190D93B-9AD5-4CC7-9689-CA92C6C60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48" y="3037660"/>
            <a:ext cx="8164064" cy="35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53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60FC-808A-4426-A616-EF916148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E8599-5E11-4E33-83A3-4B7D36EAC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5546" y="2246050"/>
            <a:ext cx="8936853" cy="3880114"/>
          </a:xfrm>
        </p:spPr>
        <p:txBody>
          <a:bodyPr/>
          <a:lstStyle/>
          <a:p>
            <a:r>
              <a:rPr lang="en-US" dirty="0"/>
              <a:t>Getting the ESP32 to connect to my PC</a:t>
            </a:r>
          </a:p>
          <a:p>
            <a:r>
              <a:rPr lang="en-US" dirty="0"/>
              <a:t>Troubleshooting LCD problems</a:t>
            </a:r>
          </a:p>
          <a:p>
            <a:r>
              <a:rPr lang="en-US" dirty="0"/>
              <a:t>Issues with Option 2 not working, and switching to option 1</a:t>
            </a:r>
          </a:p>
          <a:p>
            <a:r>
              <a:rPr lang="en-US" dirty="0"/>
              <a:t>Network troubleshooting Option 1</a:t>
            </a:r>
          </a:p>
        </p:txBody>
      </p:sp>
    </p:spTree>
    <p:extLst>
      <p:ext uri="{BB962C8B-B14F-4D97-AF65-F5344CB8AC3E}">
        <p14:creationId xmlns:p14="http://schemas.microsoft.com/office/powerpoint/2010/main" val="1623984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60FC-808A-4426-A616-EF916148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E8599-5E11-4E33-83A3-4B7D36EAC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1806" y="1600201"/>
            <a:ext cx="9300594" cy="4525963"/>
          </a:xfrm>
        </p:spPr>
        <p:txBody>
          <a:bodyPr/>
          <a:lstStyle/>
          <a:p>
            <a:r>
              <a:rPr lang="en-US" dirty="0"/>
              <a:t>How to assemble a circuit</a:t>
            </a:r>
          </a:p>
          <a:p>
            <a:r>
              <a:rPr lang="en-US" dirty="0"/>
              <a:t>Trouble shooting coding</a:t>
            </a:r>
          </a:p>
          <a:p>
            <a:r>
              <a:rPr lang="en-US" dirty="0"/>
              <a:t>How to sync the ESP32 to a network</a:t>
            </a:r>
          </a:p>
          <a:p>
            <a:r>
              <a:rPr lang="en-US" dirty="0"/>
              <a:t>How sensors work to provide valuable data to the user</a:t>
            </a:r>
          </a:p>
        </p:txBody>
      </p:sp>
    </p:spTree>
    <p:extLst>
      <p:ext uri="{BB962C8B-B14F-4D97-AF65-F5344CB8AC3E}">
        <p14:creationId xmlns:p14="http://schemas.microsoft.com/office/powerpoint/2010/main" val="2858631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60FC-808A-4426-A616-EF9161483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E8599-5E11-4E33-83A3-4B7D36EAC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971" y="1667313"/>
            <a:ext cx="9636154" cy="4525963"/>
          </a:xfrm>
        </p:spPr>
        <p:txBody>
          <a:bodyPr/>
          <a:lstStyle/>
          <a:p>
            <a:r>
              <a:rPr lang="en-US" dirty="0"/>
              <a:t>Building this project provided hands on learning opportunity to put into practice the topics covered in the course.</a:t>
            </a:r>
          </a:p>
          <a:p>
            <a:r>
              <a:rPr lang="en-US" dirty="0"/>
              <a:t>This project covered fundamental topics of digital devices, by building a functioning circuit that simulates real life environments and utilizes connectivity over a network.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669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BBEB-1C92-41D8-BEB0-F0222015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87386"/>
            <a:ext cx="10972800" cy="1143000"/>
          </a:xfrm>
        </p:spPr>
        <p:txBody>
          <a:bodyPr/>
          <a:lstStyle/>
          <a:p>
            <a:r>
              <a:rPr lang="en-US" dirty="0"/>
              <a:t>Module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0C35-4ACD-4631-B247-6816D004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736" y="2057399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Project Plan for IoT Traffic Controller</a:t>
            </a:r>
          </a:p>
        </p:txBody>
      </p:sp>
    </p:spTree>
    <p:extLst>
      <p:ext uri="{BB962C8B-B14F-4D97-AF65-F5344CB8AC3E}">
        <p14:creationId xmlns:p14="http://schemas.microsoft.com/office/powerpoint/2010/main" val="1437995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608" y="188912"/>
            <a:ext cx="3932767" cy="1600200"/>
          </a:xfrm>
        </p:spPr>
        <p:txBody>
          <a:bodyPr>
            <a:normAutofit/>
          </a:bodyPr>
          <a:lstStyle/>
          <a:p>
            <a:r>
              <a:rPr lang="en-US" sz="3600" dirty="0"/>
              <a:t>Inventory </a:t>
            </a:r>
          </a:p>
        </p:txBody>
      </p:sp>
      <p:pic>
        <p:nvPicPr>
          <p:cNvPr id="4" name="Picture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7DC9ADDE-A8DA-4196-B4E3-B21FB4912B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" b="647"/>
          <a:stretch>
            <a:fillRect/>
          </a:stretch>
        </p:blipFill>
        <p:spPr>
          <a:xfrm>
            <a:off x="6096000" y="859548"/>
            <a:ext cx="5785407" cy="4282903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91614" y="2099345"/>
            <a:ext cx="3932767" cy="3811588"/>
          </a:xfrm>
        </p:spPr>
        <p:txBody>
          <a:bodyPr/>
          <a:lstStyle/>
          <a:p>
            <a:pPr lvl="0"/>
            <a:r>
              <a:rPr lang="en-US" dirty="0"/>
              <a:t>ESP 32 Board</a:t>
            </a:r>
          </a:p>
          <a:p>
            <a:pPr lvl="0"/>
            <a:r>
              <a:rPr lang="en-US" dirty="0"/>
              <a:t>Colored LEDs: Red, Yellow, Green, and Blue</a:t>
            </a:r>
          </a:p>
          <a:p>
            <a:pPr lvl="0"/>
            <a:r>
              <a:rPr lang="en-US" dirty="0"/>
              <a:t>220 Ohm Resistors (optional)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Breadboard(s)</a:t>
            </a:r>
          </a:p>
          <a:p>
            <a:pPr lvl="0"/>
            <a:r>
              <a:rPr lang="en-US" dirty="0"/>
              <a:t>LCD Unit with I2C Adapter</a:t>
            </a:r>
          </a:p>
          <a:p>
            <a:pPr lvl="0"/>
            <a:r>
              <a:rPr lang="en-US" dirty="0"/>
              <a:t>Active Buzzer</a:t>
            </a:r>
          </a:p>
          <a:p>
            <a:pPr lvl="0"/>
            <a:r>
              <a:rPr lang="en-US" dirty="0"/>
              <a:t>Mini Router </a:t>
            </a:r>
          </a:p>
          <a:p>
            <a:pPr lvl="0"/>
            <a:r>
              <a:rPr lang="en-US" dirty="0"/>
              <a:t>Push Button(s) </a:t>
            </a:r>
          </a:p>
          <a:p>
            <a:pPr lvl="0"/>
            <a:r>
              <a:rPr lang="en-US" dirty="0"/>
              <a:t>PIR Motion Sensor</a:t>
            </a:r>
          </a:p>
          <a:p>
            <a:endParaRPr lang="en-US" dirty="0"/>
          </a:p>
          <a:p>
            <a:pPr lvl="0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18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ESP32</a:t>
            </a:r>
          </a:p>
        </p:txBody>
      </p:sp>
      <p:pic>
        <p:nvPicPr>
          <p:cNvPr id="4" name="Picture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34C3C4AE-CC3F-4807-A48A-33C9A524E4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" b="1025"/>
          <a:stretch>
            <a:fillRect/>
          </a:stretch>
        </p:blipFill>
        <p:spPr>
          <a:xfrm>
            <a:off x="4721225" y="987425"/>
            <a:ext cx="6634163" cy="487362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4050464" cy="3811588"/>
          </a:xfrm>
        </p:spPr>
        <p:txBody>
          <a:bodyPr/>
          <a:lstStyle/>
          <a:p>
            <a:r>
              <a:rPr lang="en-US" dirty="0"/>
              <a:t>Microcontroller mounted and powered ON</a:t>
            </a:r>
          </a:p>
          <a:p>
            <a:pPr lvl="0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34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Installation of Arduino IDE</a:t>
            </a:r>
          </a:p>
        </p:txBody>
      </p:sp>
      <p:pic>
        <p:nvPicPr>
          <p:cNvPr id="9" name="Picture Placeholder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76978AC-D27A-4879-AEFA-77AF7D41381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9" b="18979"/>
          <a:stretch>
            <a:fillRect/>
          </a:stretch>
        </p:blipFill>
        <p:spPr>
          <a:xfrm>
            <a:off x="4730750" y="987425"/>
            <a:ext cx="6624638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Screenshot of Arduino IDE with </a:t>
            </a:r>
            <a:r>
              <a:rPr lang="en-US" b="1" dirty="0"/>
              <a:t>Port </a:t>
            </a:r>
            <a:r>
              <a:rPr lang="en-US" dirty="0"/>
              <a:t>selected from Tools menu.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22108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71650"/>
            <a:ext cx="3932767" cy="1600200"/>
          </a:xfrm>
        </p:spPr>
        <p:txBody>
          <a:bodyPr>
            <a:normAutofit/>
          </a:bodyPr>
          <a:lstStyle/>
          <a:p>
            <a:r>
              <a:rPr lang="en-US" sz="3600" dirty="0"/>
              <a:t>ESP32 Wi-Fi Scan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1671850"/>
            <a:ext cx="3932767" cy="3811588"/>
          </a:xfrm>
        </p:spPr>
        <p:txBody>
          <a:bodyPr/>
          <a:lstStyle/>
          <a:p>
            <a:r>
              <a:rPr lang="en-US" dirty="0"/>
              <a:t>Screenshot of </a:t>
            </a:r>
            <a:r>
              <a:rPr lang="en-US" b="1" dirty="0"/>
              <a:t>Serial Monitor </a:t>
            </a:r>
            <a:r>
              <a:rPr lang="en-US" dirty="0"/>
              <a:t>in Arduino IDE showing the available networks </a:t>
            </a:r>
            <a:endParaRPr lang="en-US" b="1" dirty="0"/>
          </a:p>
        </p:txBody>
      </p:sp>
      <p:pic>
        <p:nvPicPr>
          <p:cNvPr id="18" name="Picture 17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0A3223D9-1692-470B-9C6F-513E0A949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68" y="2305797"/>
            <a:ext cx="8211696" cy="35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62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3BBEB-1C92-41D8-BEB0-F0222015F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87386"/>
            <a:ext cx="10972800" cy="1143000"/>
          </a:xfrm>
        </p:spPr>
        <p:txBody>
          <a:bodyPr/>
          <a:lstStyle/>
          <a:p>
            <a:r>
              <a:rPr lang="en-US" dirty="0"/>
              <a:t>Module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0C35-4ACD-4631-B247-6816D004A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1766" y="1860846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Creating the Traffic Controller</a:t>
            </a:r>
          </a:p>
        </p:txBody>
      </p:sp>
    </p:spTree>
    <p:extLst>
      <p:ext uri="{BB962C8B-B14F-4D97-AF65-F5344CB8AC3E}">
        <p14:creationId xmlns:p14="http://schemas.microsoft.com/office/powerpoint/2010/main" val="896688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830" y="552330"/>
            <a:ext cx="3932767" cy="1600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Picture of circuit with working LEDs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63233" y="2152530"/>
            <a:ext cx="3932767" cy="3811588"/>
          </a:xfrm>
        </p:spPr>
        <p:txBody>
          <a:bodyPr/>
          <a:lstStyle/>
          <a:p>
            <a:pPr lvl="0"/>
            <a:r>
              <a:rPr lang="en-US" dirty="0"/>
              <a:t>ESP 32 Board</a:t>
            </a:r>
          </a:p>
          <a:p>
            <a:pPr lvl="0"/>
            <a:r>
              <a:rPr lang="en-US" dirty="0"/>
              <a:t>Colored LEDs: Red, Yellow and Green</a:t>
            </a:r>
          </a:p>
          <a:p>
            <a:pPr lvl="0"/>
            <a:r>
              <a:rPr lang="en-US" dirty="0"/>
              <a:t>220 Ohm Resistors (optional)</a:t>
            </a:r>
          </a:p>
          <a:p>
            <a:pPr lvl="0"/>
            <a:r>
              <a:rPr lang="en-US" dirty="0"/>
              <a:t>Wires</a:t>
            </a:r>
          </a:p>
          <a:p>
            <a:pPr lvl="0"/>
            <a:r>
              <a:rPr lang="en-US" dirty="0"/>
              <a:t>Breadboard</a:t>
            </a:r>
          </a:p>
          <a:p>
            <a:endParaRPr lang="en-US" dirty="0"/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376A5D0-1C14-48CA-BB02-96DCD6CD3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191" y="139302"/>
            <a:ext cx="2647950" cy="1985963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F45DA5-E5A8-42A2-A575-D9211412E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792" y="2217904"/>
            <a:ext cx="2647950" cy="198596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0" name="Picture 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1F5B096-31E5-4EA5-8162-93A64F146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191" y="4321674"/>
            <a:ext cx="2647950" cy="19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0799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961</Template>
  <TotalTime>3374</TotalTime>
  <Words>592</Words>
  <Application>Microsoft Office PowerPoint</Application>
  <PresentationFormat>Widescreen</PresentationFormat>
  <Paragraphs>106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Arial</vt:lpstr>
      <vt:lpstr>Diseño predeterminado</vt:lpstr>
      <vt:lpstr>CEIS 114 Introduction to Digital Devices</vt:lpstr>
      <vt:lpstr>Introduction</vt:lpstr>
      <vt:lpstr>Module 2</vt:lpstr>
      <vt:lpstr>Inventory </vt:lpstr>
      <vt:lpstr>ESP32</vt:lpstr>
      <vt:lpstr>Installation of Arduino IDE</vt:lpstr>
      <vt:lpstr>ESP32 Wi-Fi Scan</vt:lpstr>
      <vt:lpstr>Module 3</vt:lpstr>
      <vt:lpstr>Picture of circuit with working LEDs</vt:lpstr>
      <vt:lpstr>Screenshot of code in Arduino IDE</vt:lpstr>
      <vt:lpstr>Module 4</vt:lpstr>
      <vt:lpstr>Picture of circuit with working LEDs</vt:lpstr>
      <vt:lpstr>Screenshot of code in Arduino IDE</vt:lpstr>
      <vt:lpstr>Module 5</vt:lpstr>
      <vt:lpstr>Picture of circuit with working LEDs</vt:lpstr>
      <vt:lpstr>Screenshot of code in Arduino IDE</vt:lpstr>
      <vt:lpstr>Screenshot of Serial Monitor in Arduino IDE</vt:lpstr>
      <vt:lpstr>Module 6</vt:lpstr>
      <vt:lpstr>Picture of circuit with working LEDs and LCD display</vt:lpstr>
      <vt:lpstr>Screenshot of code in Arduino IDE</vt:lpstr>
      <vt:lpstr>Screenshot of Serial Monitor in Arduino IDE</vt:lpstr>
      <vt:lpstr>Final</vt:lpstr>
      <vt:lpstr>Picture of circuit with working LEDs and LCD display</vt:lpstr>
      <vt:lpstr>Screenshot of code in Arduino IDE</vt:lpstr>
      <vt:lpstr>Screenshot of Serial Monitor in Arduino IDE</vt:lpstr>
      <vt:lpstr>Challenges</vt:lpstr>
      <vt:lpstr>Career Skills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CEIS101 Module 1</dc:title>
  <dc:creator>William Sullivan</dc:creator>
  <cp:lastModifiedBy>A dePierro</cp:lastModifiedBy>
  <cp:revision>35</cp:revision>
  <dcterms:created xsi:type="dcterms:W3CDTF">2018-12-20T22:43:36Z</dcterms:created>
  <dcterms:modified xsi:type="dcterms:W3CDTF">2021-08-25T02:13:58Z</dcterms:modified>
</cp:coreProperties>
</file>