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sldIdLst>
    <p:sldId id="256" r:id="rId2"/>
    <p:sldId id="257" r:id="rId3"/>
    <p:sldId id="273" r:id="rId4"/>
    <p:sldId id="259" r:id="rId5"/>
    <p:sldId id="261" r:id="rId6"/>
    <p:sldId id="274" r:id="rId7"/>
    <p:sldId id="262" r:id="rId8"/>
    <p:sldId id="264" r:id="rId9"/>
    <p:sldId id="265" r:id="rId10"/>
    <p:sldId id="266" r:id="rId11"/>
    <p:sldId id="275" r:id="rId12"/>
    <p:sldId id="267" r:id="rId13"/>
    <p:sldId id="268" r:id="rId14"/>
    <p:sldId id="269" r:id="rId15"/>
    <p:sldId id="276" r:id="rId16"/>
    <p:sldId id="270" r:id="rId17"/>
    <p:sldId id="277" r:id="rId18"/>
    <p:sldId id="271" r:id="rId19"/>
    <p:sldId id="272" r:id="rId20"/>
    <p:sldId id="278" r:id="rId21"/>
    <p:sldId id="279" r:id="rId22"/>
    <p:sldId id="28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9184DA70-C731-4C70-880D-CCD4705E623C}" type="datetime1">
              <a:rPr lang="en-US" smtClean="0"/>
              <a:t>10/19/2021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34715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10/19/2021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6056520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10/19/2021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904698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10/19/2021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9768021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10/19/2021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2609547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10/19/2021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702902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10/19/2021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938981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966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87DA83-5663-4C9C-B9AA-0B40A3DAFF81}" type="datetime1">
              <a:rPr lang="en-US" smtClean="0"/>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48186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08954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0032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10/19/2021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70027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10/19/2021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992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10/19/2021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49708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10/19/2021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22775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10/19/2021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501958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10/19/2021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0795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2D6E202-B606-4609-B914-27C9371A1F6D}" type="datetime1">
              <a:rPr lang="en-US" smtClean="0"/>
              <a:t>10/19/2021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242290587"/>
      </p:ext>
    </p:extLst>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Visio_Drawing.vs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C6FA9-5FBC-4579-8048-B811A0FFE1FC}"/>
              </a:ext>
            </a:extLst>
          </p:cNvPr>
          <p:cNvSpPr>
            <a:spLocks noGrp="1"/>
          </p:cNvSpPr>
          <p:nvPr>
            <p:ph type="ctrTitle"/>
          </p:nvPr>
        </p:nvSpPr>
        <p:spPr/>
        <p:txBody>
          <a:bodyPr/>
          <a:lstStyle/>
          <a:p>
            <a:pPr algn="ctr"/>
            <a:r>
              <a:rPr lang="en-US" dirty="0"/>
              <a:t>Fundamentals of Information Technology and Networking</a:t>
            </a:r>
          </a:p>
        </p:txBody>
      </p:sp>
      <p:sp>
        <p:nvSpPr>
          <p:cNvPr id="3" name="Subtitle 2">
            <a:extLst>
              <a:ext uri="{FF2B5EF4-FFF2-40B4-BE49-F238E27FC236}">
                <a16:creationId xmlns:a16="http://schemas.microsoft.com/office/drawing/2014/main" id="{0A3A31D8-529B-4CE7-8969-7B5842D6795E}"/>
              </a:ext>
            </a:extLst>
          </p:cNvPr>
          <p:cNvSpPr>
            <a:spLocks noGrp="1"/>
          </p:cNvSpPr>
          <p:nvPr>
            <p:ph type="subTitle" idx="1"/>
          </p:nvPr>
        </p:nvSpPr>
        <p:spPr/>
        <p:txBody>
          <a:bodyPr/>
          <a:lstStyle/>
          <a:p>
            <a:pPr algn="ctr"/>
            <a:r>
              <a:rPr lang="en-US" dirty="0"/>
              <a:t>NETW191</a:t>
            </a:r>
          </a:p>
        </p:txBody>
      </p:sp>
    </p:spTree>
    <p:extLst>
      <p:ext uri="{BB962C8B-B14F-4D97-AF65-F5344CB8AC3E}">
        <p14:creationId xmlns:p14="http://schemas.microsoft.com/office/powerpoint/2010/main" val="2196187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133600" y="2171700"/>
            <a:ext cx="2133600" cy="2514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shows the connectivity tests between the </a:t>
            </a:r>
            <a:r>
              <a:rPr lang="en-US" sz="1600" i="1" dirty="0"/>
              <a:t>Computer 2</a:t>
            </a:r>
            <a:r>
              <a:rPr lang="en-US" sz="1600" dirty="0"/>
              <a:t> VM and the other two devices (i.e., the </a:t>
            </a:r>
            <a:r>
              <a:rPr lang="en-US" sz="1600" i="1" dirty="0"/>
              <a:t>SOHO Router </a:t>
            </a:r>
            <a:r>
              <a:rPr lang="en-US" sz="1600" dirty="0"/>
              <a:t>VM and </a:t>
            </a:r>
            <a:r>
              <a:rPr lang="en-US" sz="1600" i="1" dirty="0"/>
              <a:t>Computer 1</a:t>
            </a:r>
            <a:r>
              <a:rPr lang="en-US" sz="1600" dirty="0"/>
              <a:t> VM).</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762000"/>
            <a:ext cx="21336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Connectivity Test</a:t>
            </a:r>
          </a:p>
        </p:txBody>
      </p:sp>
      <p:pic>
        <p:nvPicPr>
          <p:cNvPr id="4" name="Picture 3" descr="A screenshot of a computer&#10;&#10;Description automatically generated with medium confidence">
            <a:extLst>
              <a:ext uri="{FF2B5EF4-FFF2-40B4-BE49-F238E27FC236}">
                <a16:creationId xmlns:a16="http://schemas.microsoft.com/office/drawing/2014/main" id="{198B3012-0C7E-4A37-A2A9-D06F57560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028" y="1447800"/>
            <a:ext cx="5441373" cy="4192186"/>
          </a:xfrm>
          <a:prstGeom prst="rect">
            <a:avLst/>
          </a:prstGeom>
        </p:spPr>
      </p:pic>
    </p:spTree>
    <p:extLst>
      <p:ext uri="{BB962C8B-B14F-4D97-AF65-F5344CB8AC3E}">
        <p14:creationId xmlns:p14="http://schemas.microsoft.com/office/powerpoint/2010/main" val="717498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B00B0-742E-4D20-BD40-D9FAD8378F1C}"/>
              </a:ext>
            </a:extLst>
          </p:cNvPr>
          <p:cNvSpPr>
            <a:spLocks noGrp="1"/>
          </p:cNvSpPr>
          <p:nvPr>
            <p:ph type="title"/>
          </p:nvPr>
        </p:nvSpPr>
        <p:spPr/>
        <p:txBody>
          <a:bodyPr/>
          <a:lstStyle/>
          <a:p>
            <a:pPr algn="ctr"/>
            <a:r>
              <a:rPr lang="en-US" dirty="0"/>
              <a:t>Mod4</a:t>
            </a:r>
          </a:p>
        </p:txBody>
      </p:sp>
      <p:sp>
        <p:nvSpPr>
          <p:cNvPr id="3" name="Content Placeholder 2">
            <a:extLst>
              <a:ext uri="{FF2B5EF4-FFF2-40B4-BE49-F238E27FC236}">
                <a16:creationId xmlns:a16="http://schemas.microsoft.com/office/drawing/2014/main" id="{C050877E-3462-411E-B124-3360239A87A9}"/>
              </a:ext>
            </a:extLst>
          </p:cNvPr>
          <p:cNvSpPr>
            <a:spLocks noGrp="1"/>
          </p:cNvSpPr>
          <p:nvPr>
            <p:ph idx="1"/>
          </p:nvPr>
        </p:nvSpPr>
        <p:spPr/>
        <p:txBody>
          <a:bodyPr/>
          <a:lstStyle/>
          <a:p>
            <a:pPr algn="ctr"/>
            <a:r>
              <a:rPr lang="en-US" dirty="0"/>
              <a:t>IP Subnetting and Loopback interfaces</a:t>
            </a:r>
          </a:p>
        </p:txBody>
      </p:sp>
    </p:spTree>
    <p:extLst>
      <p:ext uri="{BB962C8B-B14F-4D97-AF65-F5344CB8AC3E}">
        <p14:creationId xmlns:p14="http://schemas.microsoft.com/office/powerpoint/2010/main" val="962370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47900" y="2133600"/>
            <a:ext cx="2133600" cy="2895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table includes two /25 subnets, listing the subnet notation, network address, first usable host address, last usable host address, and broadcast address of each subnet.</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792480"/>
            <a:ext cx="21336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err="1"/>
              <a:t>Subnetting</a:t>
            </a:r>
            <a:r>
              <a:rPr lang="en-US" sz="2800" dirty="0"/>
              <a:t> Table</a:t>
            </a:r>
          </a:p>
        </p:txBody>
      </p:sp>
      <p:graphicFrame>
        <p:nvGraphicFramePr>
          <p:cNvPr id="6" name="Table 7">
            <a:extLst>
              <a:ext uri="{FF2B5EF4-FFF2-40B4-BE49-F238E27FC236}">
                <a16:creationId xmlns:a16="http://schemas.microsoft.com/office/drawing/2014/main" id="{6F0F028B-C041-47C6-BC44-7680F61A959B}"/>
              </a:ext>
            </a:extLst>
          </p:cNvPr>
          <p:cNvGraphicFramePr>
            <a:graphicFrameLocks noGrp="1"/>
          </p:cNvGraphicFramePr>
          <p:nvPr>
            <p:extLst>
              <p:ext uri="{D42A27DB-BD31-4B8C-83A1-F6EECF244321}">
                <p14:modId xmlns:p14="http://schemas.microsoft.com/office/powerpoint/2010/main" val="2303446308"/>
              </p:ext>
            </p:extLst>
          </p:nvPr>
        </p:nvGraphicFramePr>
        <p:xfrm>
          <a:off x="4896374" y="2133600"/>
          <a:ext cx="6324600" cy="1737360"/>
        </p:xfrm>
        <a:graphic>
          <a:graphicData uri="http://schemas.openxmlformats.org/drawingml/2006/table">
            <a:tbl>
              <a:tblPr firstRow="1" bandRow="1">
                <a:tableStyleId>{5C22544A-7EE6-4342-B048-85BDC9FD1C3A}</a:tableStyleId>
              </a:tblPr>
              <a:tblGrid>
                <a:gridCol w="1021734">
                  <a:extLst>
                    <a:ext uri="{9D8B030D-6E8A-4147-A177-3AD203B41FA5}">
                      <a16:colId xmlns:a16="http://schemas.microsoft.com/office/drawing/2014/main" val="1990878025"/>
                    </a:ext>
                  </a:extLst>
                </a:gridCol>
                <a:gridCol w="1021734">
                  <a:extLst>
                    <a:ext uri="{9D8B030D-6E8A-4147-A177-3AD203B41FA5}">
                      <a16:colId xmlns:a16="http://schemas.microsoft.com/office/drawing/2014/main" val="3048548011"/>
                    </a:ext>
                  </a:extLst>
                </a:gridCol>
                <a:gridCol w="1021734">
                  <a:extLst>
                    <a:ext uri="{9D8B030D-6E8A-4147-A177-3AD203B41FA5}">
                      <a16:colId xmlns:a16="http://schemas.microsoft.com/office/drawing/2014/main" val="1809961786"/>
                    </a:ext>
                  </a:extLst>
                </a:gridCol>
                <a:gridCol w="1021734">
                  <a:extLst>
                    <a:ext uri="{9D8B030D-6E8A-4147-A177-3AD203B41FA5}">
                      <a16:colId xmlns:a16="http://schemas.microsoft.com/office/drawing/2014/main" val="1780085175"/>
                    </a:ext>
                  </a:extLst>
                </a:gridCol>
                <a:gridCol w="1132764">
                  <a:extLst>
                    <a:ext uri="{9D8B030D-6E8A-4147-A177-3AD203B41FA5}">
                      <a16:colId xmlns:a16="http://schemas.microsoft.com/office/drawing/2014/main" val="949191380"/>
                    </a:ext>
                  </a:extLst>
                </a:gridCol>
                <a:gridCol w="1104900">
                  <a:extLst>
                    <a:ext uri="{9D8B030D-6E8A-4147-A177-3AD203B41FA5}">
                      <a16:colId xmlns:a16="http://schemas.microsoft.com/office/drawing/2014/main" val="3545494592"/>
                    </a:ext>
                  </a:extLst>
                </a:gridCol>
              </a:tblGrid>
              <a:tr h="688946">
                <a:tc>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fr-FR" sz="1200" b="0" dirty="0" err="1">
                          <a:solidFill>
                            <a:sysClr val="windowText" lastClr="000000"/>
                          </a:solidFill>
                        </a:rPr>
                        <a:t>Subnet</a:t>
                      </a:r>
                      <a:r>
                        <a:rPr lang="fr-FR" sz="1200" b="0" dirty="0">
                          <a:solidFill>
                            <a:sysClr val="windowText" lastClr="000000"/>
                          </a:solidFill>
                        </a:rPr>
                        <a:t> Notation (</a:t>
                      </a:r>
                      <a:r>
                        <a:rPr lang="fr-FR" sz="1200" b="0" dirty="0" err="1">
                          <a:solidFill>
                            <a:sysClr val="windowText" lastClr="000000"/>
                          </a:solidFill>
                        </a:rPr>
                        <a:t>x.x.x.x</a:t>
                      </a:r>
                      <a:r>
                        <a:rPr lang="fr-FR" sz="1200" b="0" dirty="0">
                          <a:solidFill>
                            <a:sysClr val="windowText" lastClr="000000"/>
                          </a:solidFill>
                        </a:rPr>
                        <a:t>/x) </a:t>
                      </a:r>
                      <a:endParaRPr lang="en-US" sz="1200" b="0" dirty="0">
                        <a:solidFill>
                          <a:sysClr val="windowText" lastClr="000000"/>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200" b="0" kern="1200" dirty="0">
                          <a:solidFill>
                            <a:sysClr val="windowText" lastClr="000000"/>
                          </a:solidFill>
                          <a:latin typeface="+mn-lt"/>
                          <a:ea typeface="+mn-ea"/>
                          <a:cs typeface="+mn-cs"/>
                        </a:rPr>
                        <a:t>Network Address (1st IP address)</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200" b="0" kern="1200" dirty="0">
                          <a:solidFill>
                            <a:sysClr val="windowText" lastClr="000000"/>
                          </a:solidFill>
                          <a:latin typeface="+mn-lt"/>
                          <a:ea typeface="+mn-ea"/>
                          <a:cs typeface="+mn-cs"/>
                        </a:rPr>
                        <a:t>First usable host address (2nd IP address)</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200" b="0" kern="1200" dirty="0">
                          <a:solidFill>
                            <a:sysClr val="windowText" lastClr="000000"/>
                          </a:solidFill>
                          <a:latin typeface="+mn-lt"/>
                          <a:ea typeface="+mn-ea"/>
                          <a:cs typeface="+mn-cs"/>
                        </a:rPr>
                        <a:t>Last useable host address (2nd from the last IP address) </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200" b="0" kern="1200" dirty="0">
                          <a:solidFill>
                            <a:sysClr val="windowText" lastClr="000000"/>
                          </a:solidFill>
                          <a:latin typeface="+mn-lt"/>
                          <a:ea typeface="+mn-ea"/>
                          <a:cs typeface="+mn-cs"/>
                        </a:rPr>
                        <a:t>Broadcast Address (the last IP address) </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5031226"/>
                  </a:ext>
                </a:extLst>
              </a:tr>
              <a:tr h="441960">
                <a:tc>
                  <a:txBody>
                    <a:bodyPr/>
                    <a:lstStyle/>
                    <a:p>
                      <a:pPr marL="0" algn="l" defTabSz="914400" rtl="0" eaLnBrk="1" latinLnBrk="0" hangingPunct="1"/>
                      <a:r>
                        <a:rPr lang="en-US" sz="1200" b="0" kern="1200" dirty="0">
                          <a:solidFill>
                            <a:sysClr val="windowText" lastClr="000000"/>
                          </a:solidFill>
                          <a:latin typeface="+mn-lt"/>
                          <a:ea typeface="+mn-ea"/>
                          <a:cs typeface="+mn-cs"/>
                        </a:rPr>
                        <a:t>The first subnet </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200" dirty="0"/>
                        <a:t>192.168.5.0 /25</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200" dirty="0"/>
                        <a:t>192.168.5.0 /25</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200" dirty="0"/>
                        <a:t>192.168.5.1/25</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200" dirty="0"/>
                        <a:t>192.168.5.126/25</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200" dirty="0"/>
                        <a:t>192.168.5.127/25</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2586035"/>
                  </a:ext>
                </a:extLst>
              </a:tr>
              <a:tr h="441960">
                <a:tc>
                  <a:txBody>
                    <a:bodyPr/>
                    <a:lstStyle/>
                    <a:p>
                      <a:pPr marL="0" algn="l" defTabSz="914400" rtl="0" eaLnBrk="1" latinLnBrk="0" hangingPunct="1"/>
                      <a:r>
                        <a:rPr lang="en-US" sz="1200" b="0" kern="1200" dirty="0">
                          <a:solidFill>
                            <a:sysClr val="windowText" lastClr="000000"/>
                          </a:solidFill>
                          <a:latin typeface="+mn-lt"/>
                          <a:ea typeface="+mn-ea"/>
                          <a:cs typeface="+mn-cs"/>
                        </a:rPr>
                        <a:t>The second subnet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100" dirty="0"/>
                        <a:t>192.168.5.128/25</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100" dirty="0"/>
                        <a:t>192.168.5.128 /25</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100" dirty="0"/>
                        <a:t>192.168.5.129 /25</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100" dirty="0"/>
                        <a:t>192.168.5.254 /25</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100" dirty="0"/>
                        <a:t>192.168.5.255 /25</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3566407"/>
                  </a:ext>
                </a:extLst>
              </a:tr>
            </a:tbl>
          </a:graphicData>
        </a:graphic>
      </p:graphicFrame>
    </p:spTree>
    <p:extLst>
      <p:ext uri="{BB962C8B-B14F-4D97-AF65-F5344CB8AC3E}">
        <p14:creationId xmlns:p14="http://schemas.microsoft.com/office/powerpoint/2010/main" val="3613170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86000" y="2057400"/>
            <a:ext cx="1905000" cy="204232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shows both Loopback1 and Loopback2 interfaces and their correct IPv4 addresses.</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057400" y="762000"/>
            <a:ext cx="21336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Loopback Interfaces</a:t>
            </a:r>
          </a:p>
        </p:txBody>
      </p:sp>
      <p:pic>
        <p:nvPicPr>
          <p:cNvPr id="4" name="Picture 3">
            <a:extLst>
              <a:ext uri="{FF2B5EF4-FFF2-40B4-BE49-F238E27FC236}">
                <a16:creationId xmlns:a16="http://schemas.microsoft.com/office/drawing/2014/main" id="{F46DE05F-8003-44BB-9410-BE89A8BE74C2}"/>
              </a:ext>
            </a:extLst>
          </p:cNvPr>
          <p:cNvPicPr>
            <a:picLocks noChangeAspect="1"/>
          </p:cNvPicPr>
          <p:nvPr/>
        </p:nvPicPr>
        <p:blipFill>
          <a:blip r:embed="rId2"/>
          <a:stretch>
            <a:fillRect/>
          </a:stretch>
        </p:blipFill>
        <p:spPr>
          <a:xfrm>
            <a:off x="4454121" y="1039294"/>
            <a:ext cx="5471854" cy="4078533"/>
          </a:xfrm>
          <a:prstGeom prst="rect">
            <a:avLst/>
          </a:prstGeom>
        </p:spPr>
      </p:pic>
    </p:spTree>
    <p:extLst>
      <p:ext uri="{BB962C8B-B14F-4D97-AF65-F5344CB8AC3E}">
        <p14:creationId xmlns:p14="http://schemas.microsoft.com/office/powerpoint/2010/main" val="3210234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62200" y="1905000"/>
            <a:ext cx="1752600" cy="2133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shows two successful ping tests from the </a:t>
            </a:r>
            <a:r>
              <a:rPr lang="en-US" sz="1600" i="1" dirty="0"/>
              <a:t>Computer 1 </a:t>
            </a:r>
            <a:r>
              <a:rPr lang="en-US" sz="1600" dirty="0"/>
              <a:t>VM to the </a:t>
            </a:r>
            <a:r>
              <a:rPr lang="en-US" sz="1600" i="1" dirty="0"/>
              <a:t>Loopback 1</a:t>
            </a:r>
            <a:r>
              <a:rPr lang="en-US" sz="1600" dirty="0"/>
              <a:t> and </a:t>
            </a:r>
            <a:r>
              <a:rPr lang="en-US" sz="1600" i="1" dirty="0"/>
              <a:t>Loopback 2</a:t>
            </a:r>
            <a:r>
              <a:rPr lang="en-US" sz="1600" dirty="0"/>
              <a:t> interfaces.</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247900" y="762000"/>
            <a:ext cx="21336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Connectivity Tests</a:t>
            </a:r>
          </a:p>
        </p:txBody>
      </p:sp>
      <p:pic>
        <p:nvPicPr>
          <p:cNvPr id="8" name="Picture 7">
            <a:extLst>
              <a:ext uri="{FF2B5EF4-FFF2-40B4-BE49-F238E27FC236}">
                <a16:creationId xmlns:a16="http://schemas.microsoft.com/office/drawing/2014/main" id="{A4376C9F-78A5-408E-B99F-22FF89E8CA7F}"/>
              </a:ext>
            </a:extLst>
          </p:cNvPr>
          <p:cNvPicPr>
            <a:picLocks noChangeAspect="1"/>
          </p:cNvPicPr>
          <p:nvPr/>
        </p:nvPicPr>
        <p:blipFill>
          <a:blip r:embed="rId2"/>
          <a:stretch>
            <a:fillRect/>
          </a:stretch>
        </p:blipFill>
        <p:spPr>
          <a:xfrm>
            <a:off x="4673894" y="1199596"/>
            <a:ext cx="5155906" cy="3376613"/>
          </a:xfrm>
          <a:prstGeom prst="rect">
            <a:avLst/>
          </a:prstGeom>
        </p:spPr>
      </p:pic>
    </p:spTree>
    <p:extLst>
      <p:ext uri="{BB962C8B-B14F-4D97-AF65-F5344CB8AC3E}">
        <p14:creationId xmlns:p14="http://schemas.microsoft.com/office/powerpoint/2010/main" val="2353335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400D4-89F5-48DC-B117-317CA2F7674D}"/>
              </a:ext>
            </a:extLst>
          </p:cNvPr>
          <p:cNvSpPr>
            <a:spLocks noGrp="1"/>
          </p:cNvSpPr>
          <p:nvPr>
            <p:ph type="title"/>
          </p:nvPr>
        </p:nvSpPr>
        <p:spPr/>
        <p:txBody>
          <a:bodyPr/>
          <a:lstStyle/>
          <a:p>
            <a:pPr algn="ctr"/>
            <a:r>
              <a:rPr lang="en-US" dirty="0"/>
              <a:t>Mod5</a:t>
            </a:r>
          </a:p>
        </p:txBody>
      </p:sp>
      <p:sp>
        <p:nvSpPr>
          <p:cNvPr id="3" name="Content Placeholder 2">
            <a:extLst>
              <a:ext uri="{FF2B5EF4-FFF2-40B4-BE49-F238E27FC236}">
                <a16:creationId xmlns:a16="http://schemas.microsoft.com/office/drawing/2014/main" id="{7968C889-F033-463D-A263-0D0E5B4A9E36}"/>
              </a:ext>
            </a:extLst>
          </p:cNvPr>
          <p:cNvSpPr>
            <a:spLocks noGrp="1"/>
          </p:cNvSpPr>
          <p:nvPr>
            <p:ph idx="1"/>
          </p:nvPr>
        </p:nvSpPr>
        <p:spPr/>
        <p:txBody>
          <a:bodyPr/>
          <a:lstStyle/>
          <a:p>
            <a:pPr algn="ctr"/>
            <a:r>
              <a:rPr lang="en-US" dirty="0"/>
              <a:t>Network diagram for the VM’s and SOHO router on Visio</a:t>
            </a:r>
          </a:p>
        </p:txBody>
      </p:sp>
    </p:spTree>
    <p:extLst>
      <p:ext uri="{BB962C8B-B14F-4D97-AF65-F5344CB8AC3E}">
        <p14:creationId xmlns:p14="http://schemas.microsoft.com/office/powerpoint/2010/main" val="3730158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64509" y="2971800"/>
            <a:ext cx="1902691"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diagram illustrates the interconnection of the </a:t>
            </a:r>
            <a:r>
              <a:rPr lang="en-US" sz="1600" i="1" dirty="0"/>
              <a:t>Computer 1</a:t>
            </a:r>
            <a:r>
              <a:rPr lang="en-US" sz="1600" dirty="0"/>
              <a:t> VM, the </a:t>
            </a:r>
            <a:r>
              <a:rPr lang="en-US" sz="1600" i="1" dirty="0"/>
              <a:t>Computer 2</a:t>
            </a:r>
            <a:r>
              <a:rPr lang="en-US" sz="1600" dirty="0"/>
              <a:t> VM, and the </a:t>
            </a:r>
            <a:r>
              <a:rPr lang="en-US" sz="1600" i="1" dirty="0"/>
              <a:t>SOHO Router</a:t>
            </a:r>
            <a:r>
              <a:rPr lang="en-US" sz="1600" dirty="0"/>
              <a:t> VM.</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364509" y="762000"/>
            <a:ext cx="1790701" cy="2286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Microsoft Visio Network Diagram</a:t>
            </a:r>
          </a:p>
          <a:p>
            <a:pPr algn="l"/>
            <a:endParaRPr lang="en-US" sz="2800" dirty="0"/>
          </a:p>
        </p:txBody>
      </p:sp>
      <p:graphicFrame>
        <p:nvGraphicFramePr>
          <p:cNvPr id="2" name="Object 1">
            <a:extLst>
              <a:ext uri="{FF2B5EF4-FFF2-40B4-BE49-F238E27FC236}">
                <a16:creationId xmlns:a16="http://schemas.microsoft.com/office/drawing/2014/main" id="{AB92BF7F-C2FA-40DB-BFB8-C5A141181FC7}"/>
              </a:ext>
            </a:extLst>
          </p:cNvPr>
          <p:cNvGraphicFramePr>
            <a:graphicFrameLocks noChangeAspect="1"/>
          </p:cNvGraphicFramePr>
          <p:nvPr/>
        </p:nvGraphicFramePr>
        <p:xfrm>
          <a:off x="5257801" y="914401"/>
          <a:ext cx="4200525" cy="4371975"/>
        </p:xfrm>
        <a:graphic>
          <a:graphicData uri="http://schemas.openxmlformats.org/presentationml/2006/ole">
            <mc:AlternateContent xmlns:mc="http://schemas.openxmlformats.org/markup-compatibility/2006">
              <mc:Choice xmlns:v="urn:schemas-microsoft-com:vml" Requires="v">
                <p:oleObj spid="_x0000_s1034" name="Visio" r:id="rId3" imgW="4200420" imgH="4371975" progId="Visio.Drawing.15">
                  <p:embed/>
                </p:oleObj>
              </mc:Choice>
              <mc:Fallback>
                <p:oleObj name="Visio" r:id="rId3" imgW="4200420" imgH="4371975" progId="Visio.Drawing.15">
                  <p:embed/>
                  <p:pic>
                    <p:nvPicPr>
                      <p:cNvPr id="2" name="Object 1">
                        <a:extLst>
                          <a:ext uri="{FF2B5EF4-FFF2-40B4-BE49-F238E27FC236}">
                            <a16:creationId xmlns:a16="http://schemas.microsoft.com/office/drawing/2014/main" id="{AB92BF7F-C2FA-40DB-BFB8-C5A141181FC7}"/>
                          </a:ext>
                        </a:extLst>
                      </p:cNvPr>
                      <p:cNvPicPr/>
                      <p:nvPr/>
                    </p:nvPicPr>
                    <p:blipFill>
                      <a:blip r:embed="rId4"/>
                      <a:stretch>
                        <a:fillRect/>
                      </a:stretch>
                    </p:blipFill>
                    <p:spPr>
                      <a:xfrm>
                        <a:off x="5257801" y="914401"/>
                        <a:ext cx="4200525" cy="4371975"/>
                      </a:xfrm>
                      <a:prstGeom prst="rect">
                        <a:avLst/>
                      </a:prstGeom>
                    </p:spPr>
                  </p:pic>
                </p:oleObj>
              </mc:Fallback>
            </mc:AlternateContent>
          </a:graphicData>
        </a:graphic>
      </p:graphicFrame>
    </p:spTree>
    <p:extLst>
      <p:ext uri="{BB962C8B-B14F-4D97-AF65-F5344CB8AC3E}">
        <p14:creationId xmlns:p14="http://schemas.microsoft.com/office/powerpoint/2010/main" val="3644637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12169-D7E5-47C6-8F35-8F743C3550CA}"/>
              </a:ext>
            </a:extLst>
          </p:cNvPr>
          <p:cNvSpPr>
            <a:spLocks noGrp="1"/>
          </p:cNvSpPr>
          <p:nvPr>
            <p:ph type="title"/>
          </p:nvPr>
        </p:nvSpPr>
        <p:spPr/>
        <p:txBody>
          <a:bodyPr/>
          <a:lstStyle/>
          <a:p>
            <a:pPr algn="ctr"/>
            <a:r>
              <a:rPr lang="en-US" dirty="0"/>
              <a:t>Mod6</a:t>
            </a:r>
          </a:p>
        </p:txBody>
      </p:sp>
      <p:sp>
        <p:nvSpPr>
          <p:cNvPr id="3" name="Content Placeholder 2">
            <a:extLst>
              <a:ext uri="{FF2B5EF4-FFF2-40B4-BE49-F238E27FC236}">
                <a16:creationId xmlns:a16="http://schemas.microsoft.com/office/drawing/2014/main" id="{2139D7C5-A6BC-44AE-8899-C5506814458D}"/>
              </a:ext>
            </a:extLst>
          </p:cNvPr>
          <p:cNvSpPr>
            <a:spLocks noGrp="1"/>
          </p:cNvSpPr>
          <p:nvPr>
            <p:ph idx="1"/>
          </p:nvPr>
        </p:nvSpPr>
        <p:spPr/>
        <p:txBody>
          <a:bodyPr/>
          <a:lstStyle/>
          <a:p>
            <a:r>
              <a:rPr lang="en-US" dirty="0"/>
              <a:t>SOHO Wireless network Security</a:t>
            </a:r>
          </a:p>
        </p:txBody>
      </p:sp>
    </p:spTree>
    <p:extLst>
      <p:ext uri="{BB962C8B-B14F-4D97-AF65-F5344CB8AC3E}">
        <p14:creationId xmlns:p14="http://schemas.microsoft.com/office/powerpoint/2010/main" val="3152214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1700" y="914400"/>
            <a:ext cx="7848600" cy="5562600"/>
          </a:xfrm>
        </p:spPr>
        <p:txBody>
          <a:bodyPr>
            <a:normAutofit fontScale="92500" lnSpcReduction="10000"/>
          </a:bodyPr>
          <a:lstStyle/>
          <a:p>
            <a:pPr marL="0" indent="0">
              <a:spcBef>
                <a:spcPts val="0"/>
              </a:spcBef>
              <a:buNone/>
            </a:pPr>
            <a:r>
              <a:rPr lang="en-US" sz="1600" dirty="0"/>
              <a:t>1. </a:t>
            </a:r>
            <a:r>
              <a:rPr lang="en-US" sz="1600" dirty="0">
                <a:solidFill>
                  <a:srgbClr val="16191F"/>
                </a:solidFill>
                <a:ea typeface="Calibri" panose="020F0502020204030204" pitchFamily="34" charset="0"/>
                <a:cs typeface="Calibri" panose="020F0502020204030204" pitchFamily="34" charset="0"/>
              </a:rPr>
              <a:t>What are the factory default username and password of a TP-Link router? Why is it important to change the default username and password of a SOHO router? </a:t>
            </a:r>
          </a:p>
          <a:p>
            <a:pPr marL="0" indent="0">
              <a:spcBef>
                <a:spcPts val="0"/>
              </a:spcBef>
              <a:buNone/>
            </a:pPr>
            <a:r>
              <a:rPr lang="en-US" sz="1600" b="1" dirty="0">
                <a:ea typeface="Calibri" panose="020F0502020204030204" pitchFamily="34" charset="0"/>
                <a:cs typeface="Times New Roman" panose="02020603050405020304" pitchFamily="18" charset="0"/>
              </a:rPr>
              <a:t>Answer: Username: admin password: admin. It is important to change usernames and passwords because generic passwords could possibly be the same on multiple routers, making it a security risk.</a:t>
            </a: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r>
              <a:rPr lang="en-US" sz="1600" dirty="0">
                <a:ea typeface="Calibri" panose="020F0502020204030204" pitchFamily="34" charset="0"/>
                <a:cs typeface="Times New Roman" panose="02020603050405020304" pitchFamily="18" charset="0"/>
              </a:rPr>
              <a:t>2. To protect a SOHO wireless network with a small number of devices, which address management method provides more control, configuring the device IP addresses manually (static IP) or using a DHCP server (dynamic IP)? Why?</a:t>
            </a:r>
          </a:p>
          <a:p>
            <a:pPr marL="0" indent="0">
              <a:spcBef>
                <a:spcPts val="0"/>
              </a:spcBef>
              <a:buNone/>
            </a:pPr>
            <a:r>
              <a:rPr lang="en-US" sz="1600" b="1" dirty="0">
                <a:ea typeface="Calibri" panose="020F0502020204030204" pitchFamily="34" charset="0"/>
                <a:cs typeface="Times New Roman" panose="02020603050405020304" pitchFamily="18" charset="0"/>
              </a:rPr>
              <a:t>Answer: To have the most control, you could manually set up your own </a:t>
            </a:r>
            <a:r>
              <a:rPr lang="en-US" sz="1600" b="1" dirty="0" err="1">
                <a:ea typeface="Calibri" panose="020F0502020204030204" pitchFamily="34" charset="0"/>
                <a:cs typeface="Times New Roman" panose="02020603050405020304" pitchFamily="18" charset="0"/>
              </a:rPr>
              <a:t>ip</a:t>
            </a:r>
            <a:r>
              <a:rPr lang="en-US" sz="1600" b="1" dirty="0">
                <a:ea typeface="Calibri" panose="020F0502020204030204" pitchFamily="34" charset="0"/>
                <a:cs typeface="Times New Roman" panose="02020603050405020304" pitchFamily="18" charset="0"/>
              </a:rPr>
              <a:t> address, but a dynamic works for most SOHO systems.</a:t>
            </a: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r>
              <a:rPr lang="en-US" sz="1600" dirty="0">
                <a:ea typeface="Calibri" panose="020F0502020204030204" pitchFamily="34" charset="0"/>
                <a:cs typeface="Times New Roman" panose="02020603050405020304" pitchFamily="18" charset="0"/>
              </a:rPr>
              <a:t>3. What does MAC filtering do? If needed, when would you use deny filtering rules and when would you use allow filtering rules? What happens to devices that want to connect, if the “Allow the stations specified by any enabled entries in the list to access” function is enabled but there are no entries in the list?</a:t>
            </a:r>
          </a:p>
          <a:p>
            <a:pPr marL="0" indent="0">
              <a:spcBef>
                <a:spcPts val="0"/>
              </a:spcBef>
              <a:buNone/>
            </a:pPr>
            <a:r>
              <a:rPr lang="en-US" sz="1600" b="1" dirty="0">
                <a:ea typeface="Calibri" panose="020F0502020204030204" pitchFamily="34" charset="0"/>
                <a:cs typeface="Times New Roman" panose="02020603050405020304" pitchFamily="18" charset="0"/>
              </a:rPr>
              <a:t>Answer: MAC Filtering allows you to control the wireless stations accessing the router. You would use the filtering rules when you want to specify which stations can do what on the router. If no entries are on the list, no wireless stations can access the router.</a:t>
            </a:r>
          </a:p>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71700" y="304800"/>
            <a:ext cx="49911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SOHO Wireless Network Security</a:t>
            </a:r>
          </a:p>
        </p:txBody>
      </p:sp>
    </p:spTree>
    <p:extLst>
      <p:ext uri="{BB962C8B-B14F-4D97-AF65-F5344CB8AC3E}">
        <p14:creationId xmlns:p14="http://schemas.microsoft.com/office/powerpoint/2010/main" val="91648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1700" y="914400"/>
            <a:ext cx="7848600" cy="5562600"/>
          </a:xfrm>
        </p:spPr>
        <p:txBody>
          <a:bodyPr>
            <a:normAutofit fontScale="92500"/>
          </a:bodyPr>
          <a:lstStyle/>
          <a:p>
            <a:pPr marL="0" indent="0">
              <a:spcBef>
                <a:spcPts val="0"/>
              </a:spcBef>
              <a:buNone/>
            </a:pPr>
            <a:r>
              <a:rPr lang="en-US" sz="1600" dirty="0"/>
              <a:t>1. </a:t>
            </a:r>
            <a:r>
              <a:rPr lang="en-US" sz="1600" dirty="0">
                <a:solidFill>
                  <a:srgbClr val="16191F"/>
                </a:solidFill>
                <a:ea typeface="Calibri" panose="020F0502020204030204" pitchFamily="34" charset="0"/>
                <a:cs typeface="Calibri" panose="020F0502020204030204" pitchFamily="34" charset="0"/>
              </a:rPr>
              <a:t>What wireless security settings are displayed on the Wireless Security page? Which one is recommended by the vendor? Why? </a:t>
            </a:r>
          </a:p>
          <a:p>
            <a:pPr marL="0" indent="0">
              <a:spcBef>
                <a:spcPts val="0"/>
              </a:spcBef>
              <a:buNone/>
            </a:pPr>
            <a:r>
              <a:rPr lang="en-US" sz="1600" b="1" dirty="0">
                <a:ea typeface="Calibri" panose="020F0502020204030204" pitchFamily="34" charset="0"/>
                <a:cs typeface="Times New Roman" panose="02020603050405020304" pitchFamily="18" charset="0"/>
              </a:rPr>
              <a:t>Answer: WPA/WPA2-Personal, WPA/WPA2-Enterprise, WEP. It is recommended to enable wireless security and select WPA2-PSK AES encryption.</a:t>
            </a: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r>
              <a:rPr lang="en-US" sz="1600" dirty="0">
                <a:ea typeface="Calibri" panose="020F0502020204030204" pitchFamily="34" charset="0"/>
                <a:cs typeface="Times New Roman" panose="02020603050405020304" pitchFamily="18" charset="0"/>
              </a:rPr>
              <a:t>2. Among the configurations you explored in this module, which one is a true security function? Why?</a:t>
            </a:r>
          </a:p>
          <a:p>
            <a:pPr marL="0" indent="0">
              <a:spcBef>
                <a:spcPts val="0"/>
              </a:spcBef>
              <a:buNone/>
            </a:pPr>
            <a:r>
              <a:rPr lang="en-US" sz="1600" b="1" dirty="0">
                <a:ea typeface="Calibri" panose="020F0502020204030204" pitchFamily="34" charset="0"/>
                <a:cs typeface="Times New Roman" panose="02020603050405020304" pitchFamily="18" charset="0"/>
              </a:rPr>
              <a:t>Answer: Mac address filtering, because you can limit what remote devices can access the router</a:t>
            </a: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r>
              <a:rPr lang="en-US" sz="1600" dirty="0">
                <a:ea typeface="Calibri" panose="020F0502020204030204" pitchFamily="34" charset="0"/>
                <a:cs typeface="Times New Roman" panose="02020603050405020304" pitchFamily="18" charset="0"/>
              </a:rPr>
              <a:t>3. What would you do to protect your wireless network at home? Why?</a:t>
            </a:r>
          </a:p>
          <a:p>
            <a:pPr marL="0" indent="0">
              <a:spcBef>
                <a:spcPts val="0"/>
              </a:spcBef>
              <a:buNone/>
            </a:pPr>
            <a:r>
              <a:rPr lang="en-US" sz="1600" b="1" dirty="0">
                <a:ea typeface="Calibri" panose="020F0502020204030204" pitchFamily="34" charset="0"/>
                <a:cs typeface="Times New Roman" panose="02020603050405020304" pitchFamily="18" charset="0"/>
              </a:rPr>
              <a:t>Answer: I have a Dynamic DNS set up, as well as a VPN built into my router active so I can remote into it, but also have VPNs installed on all of my devices for an added layer of </a:t>
            </a:r>
            <a:r>
              <a:rPr lang="en-US" sz="1600" b="1">
                <a:ea typeface="Calibri" panose="020F0502020204030204" pitchFamily="34" charset="0"/>
                <a:cs typeface="Times New Roman" panose="02020603050405020304" pitchFamily="18" charset="0"/>
              </a:rPr>
              <a:t>network security.</a:t>
            </a:r>
            <a:endParaRPr lang="en-US" sz="1600" b="1" dirty="0">
              <a:ea typeface="Calibri" panose="020F0502020204030204" pitchFamily="34" charset="0"/>
              <a:cs typeface="Times New Roman" panose="02020603050405020304" pitchFamily="18" charset="0"/>
            </a:endParaRPr>
          </a:p>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71700" y="304800"/>
            <a:ext cx="49911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SOHO Wireless Network Security</a:t>
            </a:r>
          </a:p>
        </p:txBody>
      </p:sp>
    </p:spTree>
    <p:extLst>
      <p:ext uri="{BB962C8B-B14F-4D97-AF65-F5344CB8AC3E}">
        <p14:creationId xmlns:p14="http://schemas.microsoft.com/office/powerpoint/2010/main" val="1895534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DE167-86B0-41DD-B6CF-F87A097DFC15}"/>
              </a:ext>
            </a:extLst>
          </p:cNvPr>
          <p:cNvSpPr>
            <a:spLocks noGrp="1"/>
          </p:cNvSpPr>
          <p:nvPr>
            <p:ph type="title"/>
          </p:nvPr>
        </p:nvSpPr>
        <p:spPr>
          <a:xfrm>
            <a:off x="1141412" y="593351"/>
            <a:ext cx="9905998" cy="1478570"/>
          </a:xfrm>
        </p:spPr>
        <p:txBody>
          <a:bodyPr/>
          <a:lstStyle/>
          <a:p>
            <a:pPr algn="ctr"/>
            <a:r>
              <a:rPr lang="en-US" dirty="0"/>
              <a:t>Introduction</a:t>
            </a:r>
          </a:p>
        </p:txBody>
      </p:sp>
      <p:sp>
        <p:nvSpPr>
          <p:cNvPr id="3" name="Content Placeholder 2">
            <a:extLst>
              <a:ext uri="{FF2B5EF4-FFF2-40B4-BE49-F238E27FC236}">
                <a16:creationId xmlns:a16="http://schemas.microsoft.com/office/drawing/2014/main" id="{06830944-F725-4739-A395-A32077D691A3}"/>
              </a:ext>
            </a:extLst>
          </p:cNvPr>
          <p:cNvSpPr>
            <a:spLocks noGrp="1"/>
          </p:cNvSpPr>
          <p:nvPr>
            <p:ph idx="1"/>
          </p:nvPr>
        </p:nvSpPr>
        <p:spPr/>
        <p:txBody>
          <a:bodyPr/>
          <a:lstStyle/>
          <a:p>
            <a:r>
              <a:rPr lang="en-US" dirty="0"/>
              <a:t>Detailed, and visual summary of what we learned in NETW191.</a:t>
            </a:r>
          </a:p>
        </p:txBody>
      </p:sp>
    </p:spTree>
    <p:extLst>
      <p:ext uri="{BB962C8B-B14F-4D97-AF65-F5344CB8AC3E}">
        <p14:creationId xmlns:p14="http://schemas.microsoft.com/office/powerpoint/2010/main" val="245581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08E42-12FF-4D93-A82D-6A7A5044856E}"/>
              </a:ext>
            </a:extLst>
          </p:cNvPr>
          <p:cNvSpPr>
            <a:spLocks noGrp="1"/>
          </p:cNvSpPr>
          <p:nvPr>
            <p:ph type="title"/>
          </p:nvPr>
        </p:nvSpPr>
        <p:spPr/>
        <p:txBody>
          <a:bodyPr/>
          <a:lstStyle/>
          <a:p>
            <a:pPr algn="ctr"/>
            <a:r>
              <a:rPr lang="en-US" dirty="0"/>
              <a:t>Challenges</a:t>
            </a:r>
          </a:p>
        </p:txBody>
      </p:sp>
      <p:sp>
        <p:nvSpPr>
          <p:cNvPr id="3" name="Content Placeholder 2">
            <a:extLst>
              <a:ext uri="{FF2B5EF4-FFF2-40B4-BE49-F238E27FC236}">
                <a16:creationId xmlns:a16="http://schemas.microsoft.com/office/drawing/2014/main" id="{9FE5CDFF-6E96-46A6-8CCE-2DFD130650BE}"/>
              </a:ext>
            </a:extLst>
          </p:cNvPr>
          <p:cNvSpPr>
            <a:spLocks noGrp="1"/>
          </p:cNvSpPr>
          <p:nvPr>
            <p:ph idx="1"/>
          </p:nvPr>
        </p:nvSpPr>
        <p:spPr/>
        <p:txBody>
          <a:bodyPr/>
          <a:lstStyle/>
          <a:p>
            <a:r>
              <a:rPr lang="en-US" dirty="0"/>
              <a:t>VM and SOHO router would not load during MOD2.</a:t>
            </a:r>
          </a:p>
          <a:p>
            <a:r>
              <a:rPr lang="en-US" dirty="0"/>
              <a:t>Remembering Linux commands</a:t>
            </a:r>
          </a:p>
        </p:txBody>
      </p:sp>
    </p:spTree>
    <p:extLst>
      <p:ext uri="{BB962C8B-B14F-4D97-AF65-F5344CB8AC3E}">
        <p14:creationId xmlns:p14="http://schemas.microsoft.com/office/powerpoint/2010/main" val="1390623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4AC53-567A-4558-8148-C9296891D20C}"/>
              </a:ext>
            </a:extLst>
          </p:cNvPr>
          <p:cNvSpPr>
            <a:spLocks noGrp="1"/>
          </p:cNvSpPr>
          <p:nvPr>
            <p:ph type="title"/>
          </p:nvPr>
        </p:nvSpPr>
        <p:spPr/>
        <p:txBody>
          <a:bodyPr/>
          <a:lstStyle/>
          <a:p>
            <a:pPr algn="ctr"/>
            <a:r>
              <a:rPr lang="en-US" dirty="0"/>
              <a:t>Career Skills</a:t>
            </a:r>
          </a:p>
        </p:txBody>
      </p:sp>
      <p:sp>
        <p:nvSpPr>
          <p:cNvPr id="3" name="Content Placeholder 2">
            <a:extLst>
              <a:ext uri="{FF2B5EF4-FFF2-40B4-BE49-F238E27FC236}">
                <a16:creationId xmlns:a16="http://schemas.microsoft.com/office/drawing/2014/main" id="{7E84C8A5-4764-4720-8520-84D15F5EA31A}"/>
              </a:ext>
            </a:extLst>
          </p:cNvPr>
          <p:cNvSpPr>
            <a:spLocks noGrp="1"/>
          </p:cNvSpPr>
          <p:nvPr>
            <p:ph idx="1"/>
          </p:nvPr>
        </p:nvSpPr>
        <p:spPr/>
        <p:txBody>
          <a:bodyPr/>
          <a:lstStyle/>
          <a:p>
            <a:r>
              <a:rPr lang="en-US" dirty="0"/>
              <a:t>Setting up a SOHO router and associated network.</a:t>
            </a:r>
          </a:p>
          <a:p>
            <a:r>
              <a:rPr lang="en-US" dirty="0"/>
              <a:t>Network Security</a:t>
            </a:r>
          </a:p>
          <a:p>
            <a:r>
              <a:rPr lang="en-US" dirty="0"/>
              <a:t>Setting static IP/ or dynamic IP</a:t>
            </a:r>
          </a:p>
        </p:txBody>
      </p:sp>
    </p:spTree>
    <p:extLst>
      <p:ext uri="{BB962C8B-B14F-4D97-AF65-F5344CB8AC3E}">
        <p14:creationId xmlns:p14="http://schemas.microsoft.com/office/powerpoint/2010/main" val="880852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649C2-D85B-421D-ABCD-6A91DB56B551}"/>
              </a:ext>
            </a:extLst>
          </p:cNvPr>
          <p:cNvSpPr>
            <a:spLocks noGrp="1"/>
          </p:cNvSpPr>
          <p:nvPr>
            <p:ph type="title"/>
          </p:nvPr>
        </p:nvSpPr>
        <p:spPr/>
        <p:txBody>
          <a:bodyPr/>
          <a:lstStyle/>
          <a:p>
            <a:pPr algn="ctr"/>
            <a:r>
              <a:rPr lang="en-US" dirty="0"/>
              <a:t>Conclusion</a:t>
            </a:r>
          </a:p>
        </p:txBody>
      </p:sp>
      <p:sp>
        <p:nvSpPr>
          <p:cNvPr id="3" name="Content Placeholder 2">
            <a:extLst>
              <a:ext uri="{FF2B5EF4-FFF2-40B4-BE49-F238E27FC236}">
                <a16:creationId xmlns:a16="http://schemas.microsoft.com/office/drawing/2014/main" id="{0DEDD3AF-E075-4228-9DFA-C86B0D37DD99}"/>
              </a:ext>
            </a:extLst>
          </p:cNvPr>
          <p:cNvSpPr>
            <a:spLocks noGrp="1"/>
          </p:cNvSpPr>
          <p:nvPr>
            <p:ph idx="1"/>
          </p:nvPr>
        </p:nvSpPr>
        <p:spPr/>
        <p:txBody>
          <a:bodyPr/>
          <a:lstStyle/>
          <a:p>
            <a:r>
              <a:rPr lang="en-US" dirty="0"/>
              <a:t>This project covered the fundamentals of networking.</a:t>
            </a:r>
          </a:p>
          <a:p>
            <a:r>
              <a:rPr lang="en-US" dirty="0"/>
              <a:t>Building this project provided hands on practice to the topics covered in this course.</a:t>
            </a:r>
          </a:p>
        </p:txBody>
      </p:sp>
    </p:spTree>
    <p:extLst>
      <p:ext uri="{BB962C8B-B14F-4D97-AF65-F5344CB8AC3E}">
        <p14:creationId xmlns:p14="http://schemas.microsoft.com/office/powerpoint/2010/main" val="3749241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21534-319F-4F4A-91BF-AECEB64CB3CE}"/>
              </a:ext>
            </a:extLst>
          </p:cNvPr>
          <p:cNvSpPr>
            <a:spLocks noGrp="1"/>
          </p:cNvSpPr>
          <p:nvPr>
            <p:ph type="title"/>
          </p:nvPr>
        </p:nvSpPr>
        <p:spPr/>
        <p:txBody>
          <a:bodyPr/>
          <a:lstStyle/>
          <a:p>
            <a:pPr algn="ctr"/>
            <a:r>
              <a:rPr lang="en-US" dirty="0"/>
              <a:t>Mod 2</a:t>
            </a:r>
          </a:p>
        </p:txBody>
      </p:sp>
      <p:sp>
        <p:nvSpPr>
          <p:cNvPr id="3" name="Content Placeholder 2">
            <a:extLst>
              <a:ext uri="{FF2B5EF4-FFF2-40B4-BE49-F238E27FC236}">
                <a16:creationId xmlns:a16="http://schemas.microsoft.com/office/drawing/2014/main" id="{FCE49447-4FA6-4D8A-A98F-FE8C9ADD5A14}"/>
              </a:ext>
            </a:extLst>
          </p:cNvPr>
          <p:cNvSpPr>
            <a:spLocks noGrp="1"/>
          </p:cNvSpPr>
          <p:nvPr>
            <p:ph idx="1"/>
          </p:nvPr>
        </p:nvSpPr>
        <p:spPr/>
        <p:txBody>
          <a:bodyPr/>
          <a:lstStyle/>
          <a:p>
            <a:pPr algn="ctr"/>
            <a:r>
              <a:rPr lang="en-US" dirty="0"/>
              <a:t>Preparation and IPv4 Addressing</a:t>
            </a:r>
          </a:p>
        </p:txBody>
      </p:sp>
    </p:spTree>
    <p:extLst>
      <p:ext uri="{BB962C8B-B14F-4D97-AF65-F5344CB8AC3E}">
        <p14:creationId xmlns:p14="http://schemas.microsoft.com/office/powerpoint/2010/main" val="1010175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133600" y="2352672"/>
            <a:ext cx="2133600" cy="1676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includes the terminal window that shows the default gateway IP address. </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1095372"/>
            <a:ext cx="2133600" cy="6811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Preparation</a:t>
            </a:r>
          </a:p>
        </p:txBody>
      </p:sp>
      <p:pic>
        <p:nvPicPr>
          <p:cNvPr id="4" name="Picture 3">
            <a:extLst>
              <a:ext uri="{FF2B5EF4-FFF2-40B4-BE49-F238E27FC236}">
                <a16:creationId xmlns:a16="http://schemas.microsoft.com/office/drawing/2014/main" id="{DD113979-E676-41D1-8BD7-8BB2647E2D00}"/>
              </a:ext>
            </a:extLst>
          </p:cNvPr>
          <p:cNvPicPr>
            <a:picLocks noChangeAspect="1"/>
          </p:cNvPicPr>
          <p:nvPr/>
        </p:nvPicPr>
        <p:blipFill>
          <a:blip r:embed="rId2"/>
          <a:stretch>
            <a:fillRect/>
          </a:stretch>
        </p:blipFill>
        <p:spPr>
          <a:xfrm>
            <a:off x="5029200" y="1095372"/>
            <a:ext cx="4919870" cy="4191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570DED-E942-4274-A5C5-61D0403EDC64}"/>
              </a:ext>
            </a:extLst>
          </p:cNvPr>
          <p:cNvSpPr txBox="1">
            <a:spLocks/>
          </p:cNvSpPr>
          <p:nvPr/>
        </p:nvSpPr>
        <p:spPr>
          <a:xfrm>
            <a:off x="2133600" y="1143000"/>
            <a:ext cx="21336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IPv4 Address Assignment</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133600" y="2330407"/>
            <a:ext cx="2133600"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includes the </a:t>
            </a:r>
            <a:r>
              <a:rPr lang="en-US" sz="1800" i="1" dirty="0"/>
              <a:t>Interfaces</a:t>
            </a:r>
            <a:r>
              <a:rPr lang="en-US" sz="1800" dirty="0"/>
              <a:t> page that shows the new IPv4 address on the LAN interface. </a:t>
            </a:r>
          </a:p>
        </p:txBody>
      </p:sp>
      <p:pic>
        <p:nvPicPr>
          <p:cNvPr id="6" name="Picture 5">
            <a:extLst>
              <a:ext uri="{FF2B5EF4-FFF2-40B4-BE49-F238E27FC236}">
                <a16:creationId xmlns:a16="http://schemas.microsoft.com/office/drawing/2014/main" id="{1C0A00FA-3264-42D5-8D11-AC45CC1DF4E7}"/>
              </a:ext>
            </a:extLst>
          </p:cNvPr>
          <p:cNvPicPr>
            <a:picLocks noChangeAspect="1"/>
          </p:cNvPicPr>
          <p:nvPr/>
        </p:nvPicPr>
        <p:blipFill>
          <a:blip r:embed="rId2"/>
          <a:stretch>
            <a:fillRect/>
          </a:stretch>
        </p:blipFill>
        <p:spPr>
          <a:xfrm>
            <a:off x="4876801" y="1143000"/>
            <a:ext cx="4962197" cy="4203614"/>
          </a:xfrm>
          <a:prstGeom prst="rect">
            <a:avLst/>
          </a:prstGeom>
        </p:spPr>
      </p:pic>
    </p:spTree>
    <p:extLst>
      <p:ext uri="{BB962C8B-B14F-4D97-AF65-F5344CB8AC3E}">
        <p14:creationId xmlns:p14="http://schemas.microsoft.com/office/powerpoint/2010/main" val="2974324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63DD8-8299-4101-9453-451708EB08F7}"/>
              </a:ext>
            </a:extLst>
          </p:cNvPr>
          <p:cNvSpPr>
            <a:spLocks noGrp="1"/>
          </p:cNvSpPr>
          <p:nvPr>
            <p:ph type="title"/>
          </p:nvPr>
        </p:nvSpPr>
        <p:spPr/>
        <p:txBody>
          <a:bodyPr/>
          <a:lstStyle/>
          <a:p>
            <a:pPr algn="ctr"/>
            <a:r>
              <a:rPr lang="en-US" dirty="0"/>
              <a:t>Mod 3</a:t>
            </a:r>
          </a:p>
        </p:txBody>
      </p:sp>
      <p:sp>
        <p:nvSpPr>
          <p:cNvPr id="3" name="Content Placeholder 2">
            <a:extLst>
              <a:ext uri="{FF2B5EF4-FFF2-40B4-BE49-F238E27FC236}">
                <a16:creationId xmlns:a16="http://schemas.microsoft.com/office/drawing/2014/main" id="{F824CB63-01BF-40AF-AFB7-B28F6B1BD7E2}"/>
              </a:ext>
            </a:extLst>
          </p:cNvPr>
          <p:cNvSpPr>
            <a:spLocks noGrp="1"/>
          </p:cNvSpPr>
          <p:nvPr>
            <p:ph idx="1"/>
          </p:nvPr>
        </p:nvSpPr>
        <p:spPr/>
        <p:txBody>
          <a:bodyPr/>
          <a:lstStyle/>
          <a:p>
            <a:pPr algn="ctr"/>
            <a:r>
              <a:rPr lang="en-US" dirty="0"/>
              <a:t>Connectivity Test</a:t>
            </a:r>
          </a:p>
        </p:txBody>
      </p:sp>
    </p:spTree>
    <p:extLst>
      <p:ext uri="{BB962C8B-B14F-4D97-AF65-F5344CB8AC3E}">
        <p14:creationId xmlns:p14="http://schemas.microsoft.com/office/powerpoint/2010/main" val="2878751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76213" y="3429000"/>
            <a:ext cx="2133600"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shows the IPv4 address of the </a:t>
            </a:r>
            <a:r>
              <a:rPr lang="en-US" sz="1600" i="1" dirty="0"/>
              <a:t>Computer 1</a:t>
            </a:r>
            <a:r>
              <a:rPr lang="en-US" sz="1600" dirty="0"/>
              <a:t> VM.</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276213" y="1260122"/>
            <a:ext cx="2133600"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Dynamic IP Address Assignment</a:t>
            </a:r>
          </a:p>
        </p:txBody>
      </p:sp>
      <p:pic>
        <p:nvPicPr>
          <p:cNvPr id="4" name="Picture 3" descr="A screenshot of a computer&#10;&#10;Description automatically generated">
            <a:extLst>
              <a:ext uri="{FF2B5EF4-FFF2-40B4-BE49-F238E27FC236}">
                <a16:creationId xmlns:a16="http://schemas.microsoft.com/office/drawing/2014/main" id="{903995F8-A052-487B-A623-E621AC391C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7767" y="1260122"/>
            <a:ext cx="5092148" cy="4337756"/>
          </a:xfrm>
          <a:prstGeom prst="rect">
            <a:avLst/>
          </a:prstGeom>
        </p:spPr>
      </p:pic>
    </p:spTree>
    <p:extLst>
      <p:ext uri="{BB962C8B-B14F-4D97-AF65-F5344CB8AC3E}">
        <p14:creationId xmlns:p14="http://schemas.microsoft.com/office/powerpoint/2010/main" val="3783670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133600" y="2514600"/>
            <a:ext cx="2133600"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shows the IPv4 address of the </a:t>
            </a:r>
            <a:r>
              <a:rPr lang="en-US" sz="1600" i="1" dirty="0"/>
              <a:t>Computer 2</a:t>
            </a:r>
            <a:r>
              <a:rPr lang="en-US" sz="1600" dirty="0"/>
              <a:t> VM.</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762000"/>
            <a:ext cx="2133600"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Dynamic IP Address Assignment</a:t>
            </a:r>
          </a:p>
        </p:txBody>
      </p:sp>
      <p:pic>
        <p:nvPicPr>
          <p:cNvPr id="4" name="Picture 3" descr="A screenshot of a computer&#10;&#10;Description automatically generated">
            <a:extLst>
              <a:ext uri="{FF2B5EF4-FFF2-40B4-BE49-F238E27FC236}">
                <a16:creationId xmlns:a16="http://schemas.microsoft.com/office/drawing/2014/main" id="{F613839D-BF8C-4D63-B358-2353C795C8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788406"/>
            <a:ext cx="5121322" cy="4343400"/>
          </a:xfrm>
          <a:prstGeom prst="rect">
            <a:avLst/>
          </a:prstGeom>
        </p:spPr>
      </p:pic>
    </p:spTree>
    <p:extLst>
      <p:ext uri="{BB962C8B-B14F-4D97-AF65-F5344CB8AC3E}">
        <p14:creationId xmlns:p14="http://schemas.microsoft.com/office/powerpoint/2010/main" val="3368285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133600" y="2171700"/>
            <a:ext cx="2133600" cy="2514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shows the connectivity tests between the </a:t>
            </a:r>
            <a:r>
              <a:rPr lang="en-US" sz="1600" i="1" dirty="0"/>
              <a:t>Computer 1</a:t>
            </a:r>
            <a:r>
              <a:rPr lang="en-US" sz="1600" dirty="0"/>
              <a:t> VM and the other two devices (i.e., the </a:t>
            </a:r>
            <a:r>
              <a:rPr lang="en-US" sz="1600" i="1" dirty="0"/>
              <a:t>SOHO Router </a:t>
            </a:r>
            <a:r>
              <a:rPr lang="en-US" sz="1600" dirty="0"/>
              <a:t>VM and </a:t>
            </a:r>
            <a:r>
              <a:rPr lang="en-US" sz="1600" i="1" dirty="0"/>
              <a:t>Computer 2</a:t>
            </a:r>
            <a:r>
              <a:rPr lang="en-US" sz="1600" dirty="0"/>
              <a:t> VM).</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762000"/>
            <a:ext cx="21336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Connectivity Test</a:t>
            </a:r>
          </a:p>
        </p:txBody>
      </p:sp>
      <p:pic>
        <p:nvPicPr>
          <p:cNvPr id="4" name="Picture 3" descr="A screenshot of a computer&#10;&#10;Description automatically generated">
            <a:extLst>
              <a:ext uri="{FF2B5EF4-FFF2-40B4-BE49-F238E27FC236}">
                <a16:creationId xmlns:a16="http://schemas.microsoft.com/office/drawing/2014/main" id="{5513A035-BB79-48A3-A9B6-DE60B42499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1" y="1066800"/>
            <a:ext cx="5421903" cy="4636044"/>
          </a:xfrm>
          <a:prstGeom prst="rect">
            <a:avLst/>
          </a:prstGeom>
        </p:spPr>
      </p:pic>
    </p:spTree>
    <p:extLst>
      <p:ext uri="{BB962C8B-B14F-4D97-AF65-F5344CB8AC3E}">
        <p14:creationId xmlns:p14="http://schemas.microsoft.com/office/powerpoint/2010/main" val="14143238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1975</TotalTime>
  <Words>827</Words>
  <Application>Microsoft Office PowerPoint</Application>
  <PresentationFormat>Widescreen</PresentationFormat>
  <Paragraphs>94</Paragraphs>
  <Slides>22</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6" baseType="lpstr">
      <vt:lpstr>Arial</vt:lpstr>
      <vt:lpstr>Tw Cen MT</vt:lpstr>
      <vt:lpstr>Circuit</vt:lpstr>
      <vt:lpstr>Visio</vt:lpstr>
      <vt:lpstr>Fundamentals of Information Technology and Networking</vt:lpstr>
      <vt:lpstr>Introduction</vt:lpstr>
      <vt:lpstr>Mod 2</vt:lpstr>
      <vt:lpstr>PowerPoint Presentation</vt:lpstr>
      <vt:lpstr>PowerPoint Presentation</vt:lpstr>
      <vt:lpstr>Mod 3</vt:lpstr>
      <vt:lpstr>PowerPoint Presentation</vt:lpstr>
      <vt:lpstr>PowerPoint Presentation</vt:lpstr>
      <vt:lpstr>PowerPoint Presentation</vt:lpstr>
      <vt:lpstr>PowerPoint Presentation</vt:lpstr>
      <vt:lpstr>Mod4</vt:lpstr>
      <vt:lpstr>PowerPoint Presentation</vt:lpstr>
      <vt:lpstr>PowerPoint Presentation</vt:lpstr>
      <vt:lpstr>PowerPoint Presentation</vt:lpstr>
      <vt:lpstr>Mod5</vt:lpstr>
      <vt:lpstr>PowerPoint Presentation</vt:lpstr>
      <vt:lpstr>Mod6</vt:lpstr>
      <vt:lpstr>PowerPoint Presentation</vt:lpstr>
      <vt:lpstr>PowerPoint Presentation</vt:lpstr>
      <vt:lpstr>Challenges</vt:lpstr>
      <vt:lpstr>Career Skills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Information Technology and Networking</dc:title>
  <dc:creator>A dePierro</dc:creator>
  <cp:lastModifiedBy>A dePierro</cp:lastModifiedBy>
  <cp:revision>4</cp:revision>
  <dcterms:created xsi:type="dcterms:W3CDTF">2021-10-19T15:40:49Z</dcterms:created>
  <dcterms:modified xsi:type="dcterms:W3CDTF">2021-10-21T00:36:38Z</dcterms:modified>
</cp:coreProperties>
</file>