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3" r:id="rId5"/>
    <p:sldId id="267" r:id="rId6"/>
    <p:sldId id="261" r:id="rId7"/>
    <p:sldId id="265" r:id="rId8"/>
    <p:sldId id="268" r:id="rId9"/>
    <p:sldId id="271" r:id="rId10"/>
    <p:sldId id="272" r:id="rId11"/>
    <p:sldId id="273" r:id="rId12"/>
    <p:sldId id="274" r:id="rId13"/>
    <p:sldId id="269" r:id="rId14"/>
    <p:sldId id="264" r:id="rId15"/>
    <p:sldId id="275" r:id="rId16"/>
    <p:sldId id="276" r:id="rId17"/>
    <p:sldId id="270" r:id="rId18"/>
    <p:sldId id="277" r:id="rId19"/>
    <p:sldId id="278" r:id="rId20"/>
    <p:sldId id="279" r:id="rId21"/>
    <p:sldId id="258" r:id="rId22"/>
    <p:sldId id="259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2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0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8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7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9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5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D626241-FBBC-47FC-81BA-E19D93B5E8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E3D9-E9FC-4E03-BA31-C58D55FCD051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066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F53C-3433-BFAA-5CD2-3F83B3CDF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6240092" cy="2268559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Poppins" panose="020B0502040204020203" pitchFamily="2" charset="0"/>
              </a:rPr>
              <a:t>Fundamentals of Infrastructure Security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E9E34-D9A0-583B-124D-5DF705444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SEC290</a:t>
            </a:r>
          </a:p>
        </p:txBody>
      </p:sp>
    </p:spTree>
    <p:extLst>
      <p:ext uri="{BB962C8B-B14F-4D97-AF65-F5344CB8AC3E}">
        <p14:creationId xmlns:p14="http://schemas.microsoft.com/office/powerpoint/2010/main" val="415083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62" y="895433"/>
            <a:ext cx="2739435" cy="1661527"/>
          </a:xfrm>
        </p:spPr>
        <p:txBody>
          <a:bodyPr>
            <a:noAutofit/>
          </a:bodyPr>
          <a:lstStyle/>
          <a:p>
            <a:r>
              <a:rPr lang="en-US" sz="4000" dirty="0"/>
              <a:t>Testing Snort rules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062" y="2682774"/>
            <a:ext cx="2739435" cy="2688559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the output in Part 1 Step 10.</a:t>
            </a:r>
          </a:p>
          <a:p>
            <a:r>
              <a:rPr lang="en-US" sz="2000" dirty="0"/>
              <a:t>It shows the TCP packets generated by the XMAS scan.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1927AA-8208-CD27-D95A-E35440AC6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463" y="977472"/>
            <a:ext cx="5957888" cy="43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7763"/>
            <a:ext cx="2739435" cy="1183176"/>
          </a:xfrm>
        </p:spPr>
        <p:txBody>
          <a:bodyPr>
            <a:noAutofit/>
          </a:bodyPr>
          <a:lstStyle/>
          <a:p>
            <a:r>
              <a:rPr lang="en-US" sz="4000" dirty="0"/>
              <a:t>Creating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05000"/>
            <a:ext cx="2739435" cy="2688559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sz="2000" dirty="0"/>
              <a:t>creenshot of the output in Part 2 Step 5.</a:t>
            </a:r>
          </a:p>
          <a:p>
            <a:r>
              <a:rPr lang="en-US" sz="2000" dirty="0"/>
              <a:t>It shows the ping activity alert.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2BC60-C36A-1AC1-06EA-471D6EAA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65" y="666750"/>
            <a:ext cx="6110396" cy="48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7767"/>
            <a:ext cx="2739435" cy="1689199"/>
          </a:xfrm>
        </p:spPr>
        <p:txBody>
          <a:bodyPr>
            <a:noAutofit/>
          </a:bodyPr>
          <a:lstStyle/>
          <a:p>
            <a:r>
              <a:rPr lang="en-US" sz="4000" dirty="0"/>
              <a:t>Creating Snort rules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711027"/>
            <a:ext cx="2739435" cy="2688559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the output in Part 2 Step 6.</a:t>
            </a:r>
          </a:p>
          <a:p>
            <a:r>
              <a:rPr lang="en-US" sz="2000" dirty="0"/>
              <a:t>It shows the ICMP packets generated by the ping activity.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AC029-2FB0-B2D2-FA21-0C385DB47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544" y="887767"/>
            <a:ext cx="6492821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F53C-3433-BFAA-5CD2-3F83B3CDF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6240092" cy="2268559"/>
          </a:xfrm>
        </p:spPr>
        <p:txBody>
          <a:bodyPr>
            <a:normAutofit/>
          </a:bodyPr>
          <a:lstStyle/>
          <a:p>
            <a:r>
              <a:rPr lang="en-US" dirty="0"/>
              <a:t>Live Memory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E9E34-D9A0-583B-124D-5DF705444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 5</a:t>
            </a:r>
          </a:p>
        </p:txBody>
      </p:sp>
    </p:spTree>
    <p:extLst>
      <p:ext uri="{BB962C8B-B14F-4D97-AF65-F5344CB8AC3E}">
        <p14:creationId xmlns:p14="http://schemas.microsoft.com/office/powerpoint/2010/main" val="423947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39435" cy="116473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2336471"/>
            <a:ext cx="2739435" cy="2688559"/>
          </a:xfrm>
        </p:spPr>
        <p:txBody>
          <a:bodyPr/>
          <a:lstStyle/>
          <a:p>
            <a:r>
              <a:rPr lang="en-US" sz="2000" dirty="0"/>
              <a:t>Screenshot of the output in Part 1, Step 13. </a:t>
            </a:r>
          </a:p>
          <a:p>
            <a:r>
              <a:rPr lang="en-US" sz="2000" dirty="0"/>
              <a:t>It shows port 55000 open for both IPv4 and IPv6.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B8E5F-1AC7-6151-4DFE-9E8630D1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538163"/>
            <a:ext cx="7867650" cy="52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38736"/>
          </a:xfrm>
        </p:spPr>
        <p:txBody>
          <a:bodyPr>
            <a:noAutofit/>
          </a:bodyPr>
          <a:lstStyle/>
          <a:p>
            <a:r>
              <a:rPr lang="en-US" sz="4000" dirty="0"/>
              <a:t>Process Hacker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2771"/>
            <a:ext cx="2739435" cy="2688559"/>
          </a:xfrm>
        </p:spPr>
        <p:txBody>
          <a:bodyPr/>
          <a:lstStyle/>
          <a:p>
            <a:r>
              <a:rPr lang="en-US" sz="2000" dirty="0"/>
              <a:t>Screenshot of the output in Part 2, Step 5. </a:t>
            </a:r>
          </a:p>
          <a:p>
            <a:r>
              <a:rPr lang="en-US" sz="2000" dirty="0"/>
              <a:t>It shows the parent of a chosen process.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8233C-ED6E-8D63-9D89-28F1E0DC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725" y="2992437"/>
            <a:ext cx="74485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86006"/>
            <a:ext cx="2739435" cy="1146980"/>
          </a:xfrm>
        </p:spPr>
        <p:txBody>
          <a:bodyPr>
            <a:noAutofit/>
          </a:bodyPr>
          <a:lstStyle/>
          <a:p>
            <a:r>
              <a:rPr lang="en-US" sz="4000" dirty="0"/>
              <a:t>Process Monitor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2226769"/>
            <a:ext cx="2739435" cy="268855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Screenshot of the output in Part 3, Step 12.</a:t>
            </a:r>
          </a:p>
          <a:p>
            <a:r>
              <a:rPr lang="en-US" sz="2000" dirty="0"/>
              <a:t>It shows </a:t>
            </a:r>
            <a:r>
              <a:rPr lang="en-US" sz="2000" dirty="0" err="1"/>
              <a:t>ifFaceName</a:t>
            </a:r>
            <a:r>
              <a:rPr lang="en-US" sz="2000" dirty="0"/>
              <a:t> in the Path column and Data: Roman in the Detail column.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1B80E-6D36-D502-EE87-452718309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69" y="1296310"/>
            <a:ext cx="8478408" cy="37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F53C-3433-BFAA-5CD2-3F83B3CDF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6240092" cy="2268559"/>
          </a:xfrm>
        </p:spPr>
        <p:txBody>
          <a:bodyPr>
            <a:normAutofit/>
          </a:bodyPr>
          <a:lstStyle/>
          <a:p>
            <a:r>
              <a:rPr lang="en-US" dirty="0"/>
              <a:t>Firewall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E9E34-D9A0-583B-124D-5DF705444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 6</a:t>
            </a:r>
          </a:p>
        </p:txBody>
      </p:sp>
    </p:spTree>
    <p:extLst>
      <p:ext uri="{BB962C8B-B14F-4D97-AF65-F5344CB8AC3E}">
        <p14:creationId xmlns:p14="http://schemas.microsoft.com/office/powerpoint/2010/main" val="255891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2940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Time-based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6571"/>
            <a:ext cx="2739435" cy="2688559"/>
          </a:xfrm>
        </p:spPr>
        <p:txBody>
          <a:bodyPr/>
          <a:lstStyle/>
          <a:p>
            <a:r>
              <a:rPr lang="en-US" sz="2000" dirty="0"/>
              <a:t>Screenshot of the output in Part 1 Step 18.</a:t>
            </a:r>
          </a:p>
          <a:p>
            <a:r>
              <a:rPr lang="en-US" sz="2000" dirty="0"/>
              <a:t>It shows the output of the DMZ Route Table.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F8479-424A-BA7B-165D-A2283DF6F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162" y="2390775"/>
            <a:ext cx="82200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80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2007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Time-based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6571"/>
            <a:ext cx="2739435" cy="268855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Screenshot of the output in Part 1 Step 23.</a:t>
            </a:r>
          </a:p>
          <a:p>
            <a:r>
              <a:rPr lang="en-US" sz="2000" dirty="0"/>
              <a:t>It shows a successful ping from the Ubuntu Web VM and the DMZ VM.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AF324-3875-B92D-4970-DAA3182F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78" y="2006083"/>
            <a:ext cx="79533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8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E7F9-03F8-EDAC-ED91-23429C6E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2F22-B88B-3C45-4481-B66914B5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“This course develops infrastructure security implementation skills. Topics include threat intelligence, identification of security vulnerabilities, cloud security, security data analysis, incidence response, risk management, and IT regulatory compliance”.</a:t>
            </a:r>
          </a:p>
          <a:p>
            <a:r>
              <a:rPr lang="en-US" dirty="0">
                <a:latin typeface="Arial" panose="020B0604020202020204" pitchFamily="34" charset="0"/>
              </a:rPr>
              <a:t>Ref. Course Syllabus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5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308555"/>
            <a:ext cx="2739435" cy="2688559"/>
          </a:xfrm>
        </p:spPr>
        <p:txBody>
          <a:bodyPr>
            <a:normAutofit/>
          </a:bodyPr>
          <a:lstStyle/>
          <a:p>
            <a:r>
              <a:rPr lang="en-US" sz="2000" dirty="0"/>
              <a:t>Screenshot of the output in Part 1 Step 33.</a:t>
            </a:r>
          </a:p>
          <a:p>
            <a:r>
              <a:rPr lang="en-US" sz="2000" dirty="0"/>
              <a:t>It shows two time-based access rules in the FORWARD chain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03D7F-E9A5-4634-8CB0-1BDB151124C6}"/>
              </a:ext>
            </a:extLst>
          </p:cNvPr>
          <p:cNvSpPr txBox="1">
            <a:spLocks/>
          </p:cNvSpPr>
          <p:nvPr/>
        </p:nvSpPr>
        <p:spPr>
          <a:xfrm>
            <a:off x="907635" y="886007"/>
            <a:ext cx="2739435" cy="1129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Time-based Access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7F588-2AE9-40A7-92BB-66DAB001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818" y="703428"/>
            <a:ext cx="8017847" cy="50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3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4496-CE5D-B73D-386E-4A479380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93635-53A6-2326-3C3F-EB3C591B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with the labs</a:t>
            </a:r>
          </a:p>
          <a:p>
            <a:r>
              <a:rPr lang="en-US" dirty="0"/>
              <a:t>Outputs and questions on PowerPoint not lining up</a:t>
            </a:r>
          </a:p>
          <a:p>
            <a:r>
              <a:rPr lang="en-US" dirty="0"/>
              <a:t>VM occasionally unresponsive</a:t>
            </a:r>
          </a:p>
        </p:txBody>
      </p:sp>
    </p:spTree>
    <p:extLst>
      <p:ext uri="{BB962C8B-B14F-4D97-AF65-F5344CB8AC3E}">
        <p14:creationId xmlns:p14="http://schemas.microsoft.com/office/powerpoint/2010/main" val="679478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1DF6-EFED-6DD5-67A7-217C6E5A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BCFC3-E716-181B-5F6D-DB21E1BAE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Analyzing</a:t>
            </a:r>
          </a:p>
          <a:p>
            <a:r>
              <a:rPr lang="en-US" dirty="0" err="1"/>
              <a:t>PenTesting</a:t>
            </a:r>
            <a:endParaRPr lang="en-US" dirty="0"/>
          </a:p>
          <a:p>
            <a:r>
              <a:rPr lang="en-US" dirty="0"/>
              <a:t>Cyber Security Threat defense</a:t>
            </a:r>
          </a:p>
        </p:txBody>
      </p:sp>
    </p:spTree>
    <p:extLst>
      <p:ext uri="{BB962C8B-B14F-4D97-AF65-F5344CB8AC3E}">
        <p14:creationId xmlns:p14="http://schemas.microsoft.com/office/powerpoint/2010/main" val="258354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94B7-19C0-E6CD-5A36-558B0464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7F857-8E3F-D0BB-0702-040564CA0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 have learned many things from this course, including a better understanding of Infrastructure Security.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6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F53C-3433-BFAA-5CD2-3F83B3CDF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6240092" cy="2268559"/>
          </a:xfrm>
        </p:spPr>
        <p:txBody>
          <a:bodyPr>
            <a:normAutofit/>
          </a:bodyPr>
          <a:lstStyle/>
          <a:p>
            <a:r>
              <a:rPr lang="en-US" dirty="0"/>
              <a:t>Intrusion Analysis using Wireshark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E9E34-D9A0-583B-124D-5DF705444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 2</a:t>
            </a:r>
          </a:p>
        </p:txBody>
      </p:sp>
    </p:spTree>
    <p:extLst>
      <p:ext uri="{BB962C8B-B14F-4D97-AF65-F5344CB8AC3E}">
        <p14:creationId xmlns:p14="http://schemas.microsoft.com/office/powerpoint/2010/main" val="338505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40" y="685944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Basic attack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240" y="1722816"/>
            <a:ext cx="9211713" cy="4627649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Look at captures no. 20 and 22. (You can use the “Go” link at the top of the Wireshark screen to quickly go to a specific capture) Both packets are ICMP traffic but there are subtle differences between them.  Compare the time-to-live and data field sizes in the two packets.  What differences do you see? </a:t>
            </a:r>
            <a:r>
              <a:rPr lang="en-US" b="1" dirty="0"/>
              <a:t>The </a:t>
            </a:r>
            <a:r>
              <a:rPr lang="en-US" b="1" dirty="0" err="1"/>
              <a:t>ttl</a:t>
            </a:r>
            <a:r>
              <a:rPr lang="en-US" b="1" dirty="0"/>
              <a:t> doubles from capture 20 to capture 22.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Do a little Internet research to discover which operating systems use the specific values in their ping commands. What operating system generated the echo request in capture 20? </a:t>
            </a:r>
            <a:r>
              <a:rPr lang="en-US" b="1" dirty="0"/>
              <a:t>Linux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Review packet no. 37 and beyond, what do you think is taking place here? </a:t>
            </a:r>
            <a:r>
              <a:rPr lang="en-US" b="1" dirty="0"/>
              <a:t>Someone is trying to connect from 192.168.25.200 to 192.168.25.1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Look at capture 22846. What is suspicious about the flag settings in this packet?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What is the IP address of the host being targeted? </a:t>
            </a:r>
            <a:r>
              <a:rPr lang="en-US" b="1" dirty="0"/>
              <a:t>192.168.25.1</a:t>
            </a: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F53C-3433-BFAA-5CD2-3F83B3CDF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6240092" cy="2268559"/>
          </a:xfrm>
        </p:spPr>
        <p:txBody>
          <a:bodyPr>
            <a:normAutofit/>
          </a:bodyPr>
          <a:lstStyle/>
          <a:p>
            <a:r>
              <a:rPr lang="en-US" dirty="0"/>
              <a:t>Open SSL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E9E34-D9A0-583B-124D-5DF705444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 3</a:t>
            </a:r>
          </a:p>
        </p:txBody>
      </p:sp>
    </p:spTree>
    <p:extLst>
      <p:ext uri="{BB962C8B-B14F-4D97-AF65-F5344CB8AC3E}">
        <p14:creationId xmlns:p14="http://schemas.microsoft.com/office/powerpoint/2010/main" val="56907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91947"/>
            <a:ext cx="2739435" cy="22034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3330762"/>
            <a:ext cx="2739435" cy="2688559"/>
          </a:xfrm>
        </p:spPr>
        <p:txBody>
          <a:bodyPr/>
          <a:lstStyle/>
          <a:p>
            <a:r>
              <a:rPr lang="en-US" sz="2000" dirty="0"/>
              <a:t>Screenshot of the output in Step 17.</a:t>
            </a:r>
          </a:p>
          <a:p>
            <a:r>
              <a:rPr lang="en-US" sz="2000" dirty="0"/>
              <a:t>It shows the GET request in the Info column.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1829B-4E45-3FBD-7852-5E261EDF0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361684"/>
            <a:ext cx="77343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91947"/>
            <a:ext cx="2739435" cy="22034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3330762"/>
            <a:ext cx="2739435" cy="2688559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sz="2000" dirty="0"/>
              <a:t>creenshot of the output in Step 20.</a:t>
            </a:r>
          </a:p>
          <a:p>
            <a:r>
              <a:rPr lang="en-US" sz="2000" dirty="0"/>
              <a:t>It shows the decrypted SSL stream.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1BA52-8AB5-BF4D-1F71-DF316CA23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251" y="347396"/>
            <a:ext cx="77438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F53C-3433-BFAA-5CD2-3F83B3CDF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6240092" cy="2268559"/>
          </a:xfrm>
        </p:spPr>
        <p:txBody>
          <a:bodyPr>
            <a:normAutofit/>
          </a:bodyPr>
          <a:lstStyle/>
          <a:p>
            <a:r>
              <a:rPr lang="en-US" dirty="0"/>
              <a:t>Snort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E9E34-D9A0-583B-124D-5DF705444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 4</a:t>
            </a:r>
          </a:p>
        </p:txBody>
      </p:sp>
    </p:spTree>
    <p:extLst>
      <p:ext uri="{BB962C8B-B14F-4D97-AF65-F5344CB8AC3E}">
        <p14:creationId xmlns:p14="http://schemas.microsoft.com/office/powerpoint/2010/main" val="279448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96649"/>
            <a:ext cx="2739435" cy="1047568"/>
          </a:xfrm>
        </p:spPr>
        <p:txBody>
          <a:bodyPr>
            <a:noAutofit/>
          </a:bodyPr>
          <a:lstStyle/>
          <a:p>
            <a:r>
              <a:rPr lang="en-US" sz="4000" dirty="0"/>
              <a:t>Testing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070031"/>
            <a:ext cx="2739435" cy="2688559"/>
          </a:xfrm>
        </p:spPr>
        <p:txBody>
          <a:bodyPr/>
          <a:lstStyle/>
          <a:p>
            <a:r>
              <a:rPr lang="en-US" sz="2000" dirty="0"/>
              <a:t>Screenshot of the output in Part 1 Step 8.</a:t>
            </a:r>
          </a:p>
          <a:p>
            <a:r>
              <a:rPr lang="en-US" sz="2000" dirty="0"/>
              <a:t>It shows the transcript of the XMAS scan alert.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1C71B1-EF84-DF60-7A00-2301A0BA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412" y="342497"/>
            <a:ext cx="58578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98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31</TotalTime>
  <Words>562</Words>
  <Application>Microsoft Office PowerPoint</Application>
  <PresentationFormat>Widescreen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MS Shell Dlg 2</vt:lpstr>
      <vt:lpstr>Poppins</vt:lpstr>
      <vt:lpstr>Wingdings</vt:lpstr>
      <vt:lpstr>Wingdings 3</vt:lpstr>
      <vt:lpstr>Madison</vt:lpstr>
      <vt:lpstr>Fundamentals of Infrastructure Security</vt:lpstr>
      <vt:lpstr>Introduction</vt:lpstr>
      <vt:lpstr>Intrusion Analysis using Wireshark</vt:lpstr>
      <vt:lpstr>Basic attack analysis</vt:lpstr>
      <vt:lpstr>Open SSL</vt:lpstr>
      <vt:lpstr>Creating and testing an SSL/TLS file</vt:lpstr>
      <vt:lpstr>Creating and testing an SSL/TLS file cont’d</vt:lpstr>
      <vt:lpstr>Snort</vt:lpstr>
      <vt:lpstr>Testing Snort rules</vt:lpstr>
      <vt:lpstr>Testing Snort rules cont’d</vt:lpstr>
      <vt:lpstr>Creating Snort rules</vt:lpstr>
      <vt:lpstr>Creating Snort rules cont’d</vt:lpstr>
      <vt:lpstr>Live Memory Analysis</vt:lpstr>
      <vt:lpstr>Linux Processes</vt:lpstr>
      <vt:lpstr>Process Hacker</vt:lpstr>
      <vt:lpstr>Process Monitor</vt:lpstr>
      <vt:lpstr>Firewall</vt:lpstr>
      <vt:lpstr>Time-based Access</vt:lpstr>
      <vt:lpstr>Time-based Access</vt:lpstr>
      <vt:lpstr>PowerPoint Presentation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Infrastructure Security</dc:title>
  <dc:creator>A dePierro</dc:creator>
  <cp:lastModifiedBy>A dePierro</cp:lastModifiedBy>
  <cp:revision>1</cp:revision>
  <dcterms:created xsi:type="dcterms:W3CDTF">2023-02-24T20:15:59Z</dcterms:created>
  <dcterms:modified xsi:type="dcterms:W3CDTF">2023-02-24T20:47:16Z</dcterms:modified>
</cp:coreProperties>
</file>