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6"/>
  </p:notesMasterIdLst>
  <p:handoutMasterIdLst>
    <p:handoutMasterId r:id="rId27"/>
  </p:handoutMasterIdLst>
  <p:sldIdLst>
    <p:sldId id="257" r:id="rId5"/>
    <p:sldId id="384" r:id="rId6"/>
    <p:sldId id="317" r:id="rId7"/>
    <p:sldId id="261" r:id="rId8"/>
    <p:sldId id="267" r:id="rId9"/>
    <p:sldId id="392" r:id="rId10"/>
    <p:sldId id="393" r:id="rId11"/>
    <p:sldId id="394" r:id="rId12"/>
    <p:sldId id="395" r:id="rId13"/>
    <p:sldId id="396" r:id="rId14"/>
    <p:sldId id="397" r:id="rId15"/>
    <p:sldId id="269" r:id="rId16"/>
    <p:sldId id="398" r:id="rId17"/>
    <p:sldId id="399" r:id="rId18"/>
    <p:sldId id="400" r:id="rId19"/>
    <p:sldId id="270" r:id="rId20"/>
    <p:sldId id="271" r:id="rId21"/>
    <p:sldId id="321" r:id="rId22"/>
    <p:sldId id="403" r:id="rId23"/>
    <p:sldId id="402" r:id="rId24"/>
    <p:sldId id="3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3725" autoAdjust="0"/>
  </p:normalViewPr>
  <p:slideViewPr>
    <p:cSldViewPr snapToGrid="0">
      <p:cViewPr varScale="1">
        <p:scale>
          <a:sx n="160" d="100"/>
          <a:sy n="160" d="100"/>
        </p:scale>
        <p:origin x="264" y="13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8/21/2023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357295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386627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13</a:t>
            </a:fld>
            <a:endParaRPr lang="en-US"/>
          </a:p>
        </p:txBody>
      </p:sp>
    </p:spTree>
    <p:extLst>
      <p:ext uri="{BB962C8B-B14F-4D97-AF65-F5344CB8AC3E}">
        <p14:creationId xmlns:p14="http://schemas.microsoft.com/office/powerpoint/2010/main" val="418671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18</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331802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20</a:t>
            </a:fld>
            <a:endParaRPr lang="en-US"/>
          </a:p>
        </p:txBody>
      </p:sp>
    </p:spTree>
    <p:extLst>
      <p:ext uri="{BB962C8B-B14F-4D97-AF65-F5344CB8AC3E}">
        <p14:creationId xmlns:p14="http://schemas.microsoft.com/office/powerpoint/2010/main" val="224946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geeksforgeeks.org/what-is-burp-suite/" TargetMode="External"/><Relationship Id="rId2" Type="http://schemas.openxmlformats.org/officeDocument/2006/relationships/hyperlink" Target="https://www.edureka.co/blog/android-sdk-tutorial/#:~:text=The%20Android%20SDK%20(Software%20Development,goes%20as%20smoothly%20as%20possible" TargetMode="Externa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thehacker.recipes/web/config/http-head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fontScale="90000"/>
          </a:bodyPr>
          <a:lstStyle/>
          <a:p>
            <a:r>
              <a:rPr lang="en-US" dirty="0"/>
              <a:t>NETW411:</a:t>
            </a:r>
            <a:br>
              <a:rPr lang="en-US" dirty="0"/>
            </a:br>
            <a:r>
              <a:rPr lang="en-US" dirty="0"/>
              <a:t>Information Security and Mobile Devices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Anthony dePierro</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2247900"/>
            <a:ext cx="1943493" cy="28575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Java Decompile tool window with </a:t>
            </a:r>
            <a:r>
              <a:rPr lang="en-US" sz="1600" i="1" dirty="0" err="1"/>
              <a:t>SimpleApp</a:t>
            </a:r>
            <a:r>
              <a:rPr lang="en-US" sz="1600" dirty="0"/>
              <a:t> source code.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905000" y="762000"/>
            <a:ext cx="2514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Reverse Engineering the </a:t>
            </a:r>
            <a:r>
              <a:rPr lang="en-US" sz="2800" dirty="0" err="1">
                <a:solidFill>
                  <a:schemeClr val="dk1"/>
                </a:solidFill>
                <a:latin typeface="+mn-lt"/>
                <a:ea typeface="+mn-ea"/>
                <a:cs typeface="+mn-cs"/>
              </a:rPr>
              <a:t>SimpleApp</a:t>
            </a:r>
            <a:r>
              <a:rPr lang="en-US" sz="2800" dirty="0">
                <a:solidFill>
                  <a:schemeClr val="dk1"/>
                </a:solidFill>
                <a:latin typeface="+mn-lt"/>
                <a:ea typeface="+mn-ea"/>
                <a:cs typeface="+mn-cs"/>
              </a:rPr>
              <a:t> App</a:t>
            </a:r>
          </a:p>
        </p:txBody>
      </p:sp>
      <p:pic>
        <p:nvPicPr>
          <p:cNvPr id="8" name="Picture 7">
            <a:extLst>
              <a:ext uri="{FF2B5EF4-FFF2-40B4-BE49-F238E27FC236}">
                <a16:creationId xmlns:a16="http://schemas.microsoft.com/office/drawing/2014/main" id="{E2420E52-0B1B-DC78-7D63-8327ADD4D501}"/>
              </a:ext>
            </a:extLst>
          </p:cNvPr>
          <p:cNvPicPr>
            <a:picLocks noChangeAspect="1"/>
          </p:cNvPicPr>
          <p:nvPr/>
        </p:nvPicPr>
        <p:blipFill>
          <a:blip r:embed="rId2"/>
          <a:stretch>
            <a:fillRect/>
          </a:stretch>
        </p:blipFill>
        <p:spPr>
          <a:xfrm>
            <a:off x="4684470" y="914400"/>
            <a:ext cx="5602530" cy="4572000"/>
          </a:xfrm>
          <a:prstGeom prst="rect">
            <a:avLst/>
          </a:prstGeom>
        </p:spPr>
      </p:pic>
    </p:spTree>
    <p:extLst>
      <p:ext uri="{BB962C8B-B14F-4D97-AF65-F5344CB8AC3E}">
        <p14:creationId xmlns:p14="http://schemas.microsoft.com/office/powerpoint/2010/main" val="282777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2247900"/>
            <a:ext cx="1943493" cy="2019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content of the </a:t>
            </a:r>
            <a:r>
              <a:rPr lang="en-US" sz="1600" i="1" dirty="0"/>
              <a:t>AndroidManifest.xml </a:t>
            </a:r>
            <a:r>
              <a:rPr lang="en-US" sz="1600" dirty="0"/>
              <a:t>file.</a:t>
            </a:r>
          </a:p>
        </p:txBody>
      </p:sp>
      <p:sp>
        <p:nvSpPr>
          <p:cNvPr id="8" name="Title 1">
            <a:extLst>
              <a:ext uri="{FF2B5EF4-FFF2-40B4-BE49-F238E27FC236}">
                <a16:creationId xmlns:a16="http://schemas.microsoft.com/office/drawing/2014/main" id="{9C13C48C-59FE-B4BE-5746-7610E8EFB91B}"/>
              </a:ext>
            </a:extLst>
          </p:cNvPr>
          <p:cNvSpPr txBox="1">
            <a:spLocks/>
          </p:cNvSpPr>
          <p:nvPr/>
        </p:nvSpPr>
        <p:spPr>
          <a:xfrm>
            <a:off x="1905000" y="762000"/>
            <a:ext cx="2514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Reverse Engineering the </a:t>
            </a:r>
            <a:r>
              <a:rPr lang="en-US" sz="2800" dirty="0" err="1">
                <a:solidFill>
                  <a:schemeClr val="dk1"/>
                </a:solidFill>
                <a:latin typeface="+mn-lt"/>
                <a:ea typeface="+mn-ea"/>
                <a:cs typeface="+mn-cs"/>
              </a:rPr>
              <a:t>SimpleApp</a:t>
            </a:r>
            <a:r>
              <a:rPr lang="en-US" sz="2800" dirty="0">
                <a:solidFill>
                  <a:schemeClr val="dk1"/>
                </a:solidFill>
                <a:latin typeface="+mn-lt"/>
                <a:ea typeface="+mn-ea"/>
                <a:cs typeface="+mn-cs"/>
              </a:rPr>
              <a:t> App</a:t>
            </a:r>
          </a:p>
        </p:txBody>
      </p:sp>
      <p:pic>
        <p:nvPicPr>
          <p:cNvPr id="4" name="Picture 3">
            <a:extLst>
              <a:ext uri="{FF2B5EF4-FFF2-40B4-BE49-F238E27FC236}">
                <a16:creationId xmlns:a16="http://schemas.microsoft.com/office/drawing/2014/main" id="{9C2CE24C-B74B-49CE-CCAC-762C547F2032}"/>
              </a:ext>
            </a:extLst>
          </p:cNvPr>
          <p:cNvPicPr>
            <a:picLocks noChangeAspect="1"/>
          </p:cNvPicPr>
          <p:nvPr/>
        </p:nvPicPr>
        <p:blipFill>
          <a:blip r:embed="rId2"/>
          <a:stretch>
            <a:fillRect/>
          </a:stretch>
        </p:blipFill>
        <p:spPr>
          <a:xfrm>
            <a:off x="4495800" y="609600"/>
            <a:ext cx="5981088" cy="4953000"/>
          </a:xfrm>
          <a:prstGeom prst="rect">
            <a:avLst/>
          </a:prstGeom>
        </p:spPr>
      </p:pic>
    </p:spTree>
    <p:extLst>
      <p:ext uri="{BB962C8B-B14F-4D97-AF65-F5344CB8AC3E}">
        <p14:creationId xmlns:p14="http://schemas.microsoft.com/office/powerpoint/2010/main" val="73418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095500" y="2286000"/>
            <a:ext cx="2133600" cy="2438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recompiling process using </a:t>
            </a:r>
            <a:r>
              <a:rPr lang="en-US" sz="1600" i="1" dirty="0" err="1"/>
              <a:t>apktool</a:t>
            </a:r>
            <a:r>
              <a:rPr lang="en-US" sz="1600" dirty="0"/>
              <a:t>. </a:t>
            </a:r>
          </a:p>
        </p:txBody>
      </p:sp>
      <p:sp>
        <p:nvSpPr>
          <p:cNvPr id="6" name="Title 1">
            <a:extLst>
              <a:ext uri="{FF2B5EF4-FFF2-40B4-BE49-F238E27FC236}">
                <a16:creationId xmlns:a16="http://schemas.microsoft.com/office/drawing/2014/main" id="{0E8D6771-C36C-783B-D0D1-5A6CA159B3F7}"/>
              </a:ext>
            </a:extLst>
          </p:cNvPr>
          <p:cNvSpPr txBox="1">
            <a:spLocks/>
          </p:cNvSpPr>
          <p:nvPr/>
        </p:nvSpPr>
        <p:spPr>
          <a:xfrm>
            <a:off x="1905000" y="762000"/>
            <a:ext cx="2514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Reverse Engineering the </a:t>
            </a:r>
            <a:r>
              <a:rPr lang="en-US" sz="2800" dirty="0" err="1">
                <a:solidFill>
                  <a:schemeClr val="dk1"/>
                </a:solidFill>
                <a:latin typeface="+mn-lt"/>
                <a:ea typeface="+mn-ea"/>
                <a:cs typeface="+mn-cs"/>
              </a:rPr>
              <a:t>SimpleApp</a:t>
            </a:r>
            <a:r>
              <a:rPr lang="en-US" sz="2800" dirty="0">
                <a:solidFill>
                  <a:schemeClr val="dk1"/>
                </a:solidFill>
                <a:latin typeface="+mn-lt"/>
                <a:ea typeface="+mn-ea"/>
                <a:cs typeface="+mn-cs"/>
              </a:rPr>
              <a:t> App</a:t>
            </a:r>
          </a:p>
        </p:txBody>
      </p:sp>
      <p:pic>
        <p:nvPicPr>
          <p:cNvPr id="4" name="Picture 3">
            <a:extLst>
              <a:ext uri="{FF2B5EF4-FFF2-40B4-BE49-F238E27FC236}">
                <a16:creationId xmlns:a16="http://schemas.microsoft.com/office/drawing/2014/main" id="{7613FDC4-776D-EB81-BBE2-383F36A79E9B}"/>
              </a:ext>
            </a:extLst>
          </p:cNvPr>
          <p:cNvPicPr>
            <a:picLocks noChangeAspect="1"/>
          </p:cNvPicPr>
          <p:nvPr/>
        </p:nvPicPr>
        <p:blipFill>
          <a:blip r:embed="rId2"/>
          <a:stretch>
            <a:fillRect/>
          </a:stretch>
        </p:blipFill>
        <p:spPr>
          <a:xfrm>
            <a:off x="4343400" y="737103"/>
            <a:ext cx="6248400" cy="5096296"/>
          </a:xfrm>
          <a:prstGeom prst="rect">
            <a:avLst/>
          </a:prstGeom>
        </p:spPr>
      </p:pic>
    </p:spTree>
    <p:extLst>
      <p:ext uri="{BB962C8B-B14F-4D97-AF65-F5344CB8AC3E}">
        <p14:creationId xmlns:p14="http://schemas.microsoft.com/office/powerpoint/2010/main" val="194786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Mod 6</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sz="2400" dirty="0"/>
              <a:t>Web Traffic Analysis</a:t>
            </a: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13</a:t>
            </a:fld>
            <a:endParaRPr lang="en-US"/>
          </a:p>
        </p:txBody>
      </p:sp>
    </p:spTree>
    <p:extLst>
      <p:ext uri="{BB962C8B-B14F-4D97-AF65-F5344CB8AC3E}">
        <p14:creationId xmlns:p14="http://schemas.microsoft.com/office/powerpoint/2010/main" val="163188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09601"/>
            <a:ext cx="8077200" cy="5516563"/>
          </a:xfrm>
        </p:spPr>
        <p:txBody>
          <a:bodyPr>
            <a:normAutofit lnSpcReduction="10000"/>
          </a:bodyPr>
          <a:lstStyle/>
          <a:p>
            <a:pPr marL="0" indent="0">
              <a:spcBef>
                <a:spcPts val="0"/>
              </a:spcBef>
              <a:spcAft>
                <a:spcPts val="1590"/>
              </a:spcAft>
              <a:buNone/>
            </a:pPr>
            <a:r>
              <a:rPr lang="en-US" sz="1800" dirty="0">
                <a:solidFill>
                  <a:schemeClr val="bg1">
                    <a:lumMod val="65000"/>
                    <a:lumOff val="35000"/>
                  </a:schemeClr>
                </a:solidFill>
                <a:latin typeface="Georgia" panose="02040502050405020303" pitchFamily="18" charset="0"/>
                <a:ea typeface="Georgia" panose="02040502050405020303" pitchFamily="18" charset="0"/>
                <a:cs typeface="Georgia" panose="02040502050405020303" pitchFamily="18" charset="0"/>
              </a:rPr>
              <a:t>Research Burp Suite online. </a:t>
            </a:r>
          </a:p>
          <a:p>
            <a:pPr marL="0" indent="0">
              <a:spcBef>
                <a:spcPts val="0"/>
              </a:spcBef>
              <a:spcAft>
                <a:spcPts val="1590"/>
              </a:spcAft>
              <a:buNone/>
            </a:pPr>
            <a:r>
              <a:rPr lang="en-US" sz="1800" dirty="0">
                <a:solidFill>
                  <a:schemeClr val="bg1">
                    <a:lumMod val="65000"/>
                    <a:lumOff val="35000"/>
                  </a:schemeClr>
                </a:solidFill>
                <a:latin typeface="Georgia" panose="02040502050405020303" pitchFamily="18" charset="0"/>
                <a:ea typeface="Georgia" panose="02040502050405020303" pitchFamily="18" charset="0"/>
                <a:cs typeface="Georgia" panose="02040502050405020303" pitchFamily="18" charset="0"/>
              </a:rPr>
              <a:t>In the screenshot shown in Step 3, what does it mean when you select “Yes” to confirm the “Are you sure that you want to listen on all interfaces” message?</a:t>
            </a:r>
          </a:p>
          <a:p>
            <a:pPr>
              <a:buNone/>
            </a:pPr>
            <a:r>
              <a:rPr lang="en-US" sz="1800" dirty="0">
                <a:solidFill>
                  <a:schemeClr val="bg1">
                    <a:lumMod val="65000"/>
                    <a:lumOff val="35000"/>
                  </a:schemeClr>
                </a:solidFill>
                <a:latin typeface="Georgia" panose="02040502050405020303" pitchFamily="18" charset="0"/>
              </a:rPr>
              <a:t>Answer: </a:t>
            </a:r>
            <a:r>
              <a:rPr lang="en-US" sz="1800" dirty="0">
                <a:solidFill>
                  <a:schemeClr val="tx1"/>
                </a:solidFill>
                <a:latin typeface="Georgia" panose="02040502050405020303" pitchFamily="18" charset="0"/>
              </a:rPr>
              <a:t>you are allowing Burp Suite's proxy to listen for and intercept network traffic on all available network interfaces on your system. This means that Burp Suite will capture and analyze HTTP/HTTPS traffic not only from your local machine but also from other devices and machines on your network that communicate through the specified interface.</a:t>
            </a:r>
          </a:p>
          <a:p>
            <a:pPr>
              <a:buNone/>
            </a:pPr>
            <a:endParaRPr lang="en-US" sz="1800" dirty="0">
              <a:solidFill>
                <a:schemeClr val="bg1">
                  <a:lumMod val="65000"/>
                  <a:lumOff val="35000"/>
                </a:schemeClr>
              </a:solidFill>
              <a:latin typeface="Georgia" panose="02040502050405020303" pitchFamily="18" charset="0"/>
            </a:endParaRPr>
          </a:p>
          <a:p>
            <a:pPr>
              <a:buNone/>
            </a:pPr>
            <a:endParaRPr lang="en-US" sz="1800" dirty="0">
              <a:solidFill>
                <a:schemeClr val="bg1">
                  <a:lumMod val="65000"/>
                  <a:lumOff val="35000"/>
                </a:schemeClr>
              </a:solidFill>
              <a:latin typeface="Georgia" panose="02040502050405020303" pitchFamily="18" charset="0"/>
            </a:endParaRPr>
          </a:p>
          <a:p>
            <a:pPr>
              <a:buNone/>
            </a:pPr>
            <a:r>
              <a:rPr lang="en-US" sz="1800" dirty="0">
                <a:solidFill>
                  <a:schemeClr val="bg1">
                    <a:lumMod val="65000"/>
                    <a:lumOff val="35000"/>
                  </a:schemeClr>
                </a:solidFill>
                <a:latin typeface="Georgia" panose="02040502050405020303" pitchFamily="18" charset="0"/>
              </a:rPr>
              <a:t>References:</a:t>
            </a:r>
          </a:p>
          <a:p>
            <a:pPr>
              <a:buNone/>
            </a:pPr>
            <a:r>
              <a:rPr lang="en-US" sz="1800" dirty="0">
                <a:solidFill>
                  <a:schemeClr val="bg1">
                    <a:lumMod val="65000"/>
                    <a:lumOff val="35000"/>
                  </a:schemeClr>
                </a:solidFill>
                <a:latin typeface="Georgia" panose="02040502050405020303" pitchFamily="18" charset="0"/>
              </a:rPr>
              <a:t>1. </a:t>
            </a:r>
            <a:r>
              <a:rPr lang="en-US" sz="1800" dirty="0">
                <a:solidFill>
                  <a:schemeClr val="tx1"/>
                </a:solidFill>
                <a:latin typeface="Georgia" panose="02040502050405020303" pitchFamily="18" charset="0"/>
              </a:rPr>
              <a:t>https://www.geeksforgeeks.org/what-is-burp-suite/</a:t>
            </a:r>
          </a:p>
          <a:p>
            <a:pPr>
              <a:buNone/>
            </a:pPr>
            <a:r>
              <a:rPr lang="en-US" sz="1800" dirty="0">
                <a:solidFill>
                  <a:schemeClr val="bg1">
                    <a:lumMod val="65000"/>
                    <a:lumOff val="35000"/>
                  </a:schemeClr>
                </a:solidFill>
                <a:latin typeface="Georgia" panose="02040502050405020303" pitchFamily="18" charset="0"/>
              </a:rPr>
              <a:t>2.</a:t>
            </a:r>
            <a:endParaRPr lang="en-US" dirty="0">
              <a:solidFill>
                <a:schemeClr val="bg1">
                  <a:lumMod val="65000"/>
                  <a:lumOff val="35000"/>
                </a:schemeClr>
              </a:solidFill>
            </a:endParaRPr>
          </a:p>
        </p:txBody>
      </p:sp>
    </p:spTree>
    <p:extLst>
      <p:ext uri="{BB962C8B-B14F-4D97-AF65-F5344CB8AC3E}">
        <p14:creationId xmlns:p14="http://schemas.microsoft.com/office/powerpoint/2010/main" val="295894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2247900"/>
            <a:ext cx="1943493" cy="28575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Burp Suite </a:t>
            </a:r>
            <a:r>
              <a:rPr lang="en-US" sz="1600" dirty="0"/>
              <a:t>window with the Web header displayed. </a:t>
            </a:r>
          </a:p>
          <a:p>
            <a:pPr marL="0" indent="0">
              <a:buNone/>
            </a:pPr>
            <a:endParaRPr lang="en-US" sz="1600" dirty="0"/>
          </a:p>
          <a:p>
            <a:pPr marL="0" indent="0">
              <a:buNone/>
            </a:pPr>
            <a:r>
              <a:rPr lang="en-US" sz="1600" dirty="0"/>
              <a:t>Make sure to capture the data/time information in the bottom right corner of your computer screen.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905000" y="762000"/>
            <a:ext cx="2514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Using Burp Suite to Analyze Web Traffic</a:t>
            </a:r>
          </a:p>
        </p:txBody>
      </p:sp>
      <p:pic>
        <p:nvPicPr>
          <p:cNvPr id="4" name="Picture 3">
            <a:extLst>
              <a:ext uri="{FF2B5EF4-FFF2-40B4-BE49-F238E27FC236}">
                <a16:creationId xmlns:a16="http://schemas.microsoft.com/office/drawing/2014/main" id="{5053F7E7-7B5A-3466-6090-A2FE01ED28E6}"/>
              </a:ext>
            </a:extLst>
          </p:cNvPr>
          <p:cNvPicPr>
            <a:picLocks noChangeAspect="1"/>
          </p:cNvPicPr>
          <p:nvPr/>
        </p:nvPicPr>
        <p:blipFill>
          <a:blip r:embed="rId2"/>
          <a:stretch>
            <a:fillRect/>
          </a:stretch>
        </p:blipFill>
        <p:spPr>
          <a:xfrm>
            <a:off x="4854168" y="1524001"/>
            <a:ext cx="5432833" cy="3452813"/>
          </a:xfrm>
          <a:prstGeom prst="rect">
            <a:avLst/>
          </a:prstGeom>
        </p:spPr>
      </p:pic>
    </p:spTree>
    <p:extLst>
      <p:ext uri="{BB962C8B-B14F-4D97-AF65-F5344CB8AC3E}">
        <p14:creationId xmlns:p14="http://schemas.microsoft.com/office/powerpoint/2010/main" val="2239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09601"/>
            <a:ext cx="8077200" cy="5516563"/>
          </a:xfrm>
        </p:spPr>
        <p:txBody>
          <a:bodyPr>
            <a:normAutofit fontScale="92500" lnSpcReduction="10000"/>
          </a:bodyPr>
          <a:lstStyle/>
          <a:p>
            <a:pPr marL="0" indent="0">
              <a:spcBef>
                <a:spcPts val="0"/>
              </a:spcBef>
              <a:spcAft>
                <a:spcPts val="1590"/>
              </a:spcAft>
              <a:buNone/>
            </a:pPr>
            <a:r>
              <a:rPr lang="en-US" sz="1800" dirty="0">
                <a:solidFill>
                  <a:schemeClr val="bg1">
                    <a:lumMod val="65000"/>
                    <a:lumOff val="35000"/>
                  </a:schemeClr>
                </a:solidFill>
                <a:latin typeface="Georgia" panose="02040502050405020303" pitchFamily="18" charset="0"/>
                <a:ea typeface="Georgia" panose="02040502050405020303" pitchFamily="18" charset="0"/>
                <a:cs typeface="Georgia" panose="02040502050405020303" pitchFamily="18" charset="0"/>
              </a:rPr>
              <a:t>Research the concept of “Web Headers.” </a:t>
            </a:r>
          </a:p>
          <a:p>
            <a:pPr marL="0" indent="0">
              <a:spcBef>
                <a:spcPts val="0"/>
              </a:spcBef>
              <a:spcAft>
                <a:spcPts val="1590"/>
              </a:spcAft>
              <a:buNone/>
            </a:pPr>
            <a:r>
              <a:rPr lang="en-US" sz="1800" dirty="0">
                <a:solidFill>
                  <a:schemeClr val="bg1">
                    <a:lumMod val="65000"/>
                    <a:lumOff val="35000"/>
                  </a:schemeClr>
                </a:solidFill>
                <a:latin typeface="Georgia" panose="02040502050405020303" pitchFamily="18" charset="0"/>
                <a:ea typeface="Georgia" panose="02040502050405020303" pitchFamily="18" charset="0"/>
                <a:cs typeface="Georgia" panose="02040502050405020303" pitchFamily="18" charset="0"/>
              </a:rPr>
              <a:t>What is the role played by Web headers in a hacker’s attempt to mount a cyber attack?</a:t>
            </a:r>
          </a:p>
          <a:p>
            <a:pPr marL="0" indent="0">
              <a:spcBef>
                <a:spcPts val="0"/>
              </a:spcBef>
              <a:spcAft>
                <a:spcPts val="1590"/>
              </a:spcAft>
              <a:buNone/>
            </a:pPr>
            <a:r>
              <a:rPr lang="en-US" sz="1800" dirty="0">
                <a:solidFill>
                  <a:schemeClr val="bg1">
                    <a:lumMod val="65000"/>
                    <a:lumOff val="35000"/>
                  </a:schemeClr>
                </a:solidFill>
                <a:latin typeface="Georgia" panose="02040502050405020303" pitchFamily="18" charset="0"/>
              </a:rPr>
              <a:t>Answer: </a:t>
            </a:r>
            <a:r>
              <a:rPr lang="en-US" sz="1800" dirty="0">
                <a:solidFill>
                  <a:schemeClr val="tx1"/>
                </a:solidFill>
                <a:latin typeface="Georgia" panose="02040502050405020303" pitchFamily="18" charset="0"/>
              </a:rPr>
              <a:t>They provide crucial information and opportunities for exploitation. They contain metadata about the request and response, including information about the client, server, and the data being exchanged.</a:t>
            </a:r>
            <a:endParaRPr lang="en-US" sz="1800" dirty="0">
              <a:solidFill>
                <a:schemeClr val="bg1">
                  <a:lumMod val="65000"/>
                  <a:lumOff val="35000"/>
                </a:schemeClr>
              </a:solidFill>
              <a:latin typeface="Georgia" panose="02040502050405020303" pitchFamily="18" charset="0"/>
            </a:endParaRPr>
          </a:p>
          <a:p>
            <a:pPr>
              <a:buNone/>
            </a:pPr>
            <a:endParaRPr lang="en-US" sz="1800" dirty="0">
              <a:solidFill>
                <a:schemeClr val="bg1">
                  <a:lumMod val="65000"/>
                  <a:lumOff val="35000"/>
                </a:schemeClr>
              </a:solidFill>
              <a:latin typeface="Georgia" panose="02040502050405020303" pitchFamily="18" charset="0"/>
            </a:endParaRPr>
          </a:p>
          <a:p>
            <a:pPr>
              <a:buNone/>
            </a:pPr>
            <a:endParaRPr lang="en-US" sz="1800" dirty="0">
              <a:solidFill>
                <a:schemeClr val="bg1">
                  <a:lumMod val="65000"/>
                  <a:lumOff val="35000"/>
                </a:schemeClr>
              </a:solidFill>
              <a:latin typeface="Georgia" panose="02040502050405020303" pitchFamily="18" charset="0"/>
            </a:endParaRPr>
          </a:p>
          <a:p>
            <a:pPr>
              <a:buNone/>
            </a:pPr>
            <a:endParaRPr lang="en-US" sz="1800" dirty="0">
              <a:solidFill>
                <a:schemeClr val="bg1">
                  <a:lumMod val="65000"/>
                  <a:lumOff val="35000"/>
                </a:schemeClr>
              </a:solidFill>
              <a:latin typeface="Georgia" panose="02040502050405020303" pitchFamily="18" charset="0"/>
            </a:endParaRPr>
          </a:p>
          <a:p>
            <a:pPr>
              <a:buNone/>
            </a:pPr>
            <a:endParaRPr lang="en-US" sz="1800" dirty="0">
              <a:solidFill>
                <a:schemeClr val="bg1">
                  <a:lumMod val="65000"/>
                  <a:lumOff val="35000"/>
                </a:schemeClr>
              </a:solidFill>
              <a:latin typeface="Georgia" panose="02040502050405020303" pitchFamily="18" charset="0"/>
            </a:endParaRPr>
          </a:p>
          <a:p>
            <a:pPr>
              <a:buNone/>
            </a:pPr>
            <a:r>
              <a:rPr lang="en-US" sz="1800" dirty="0">
                <a:solidFill>
                  <a:schemeClr val="bg1">
                    <a:lumMod val="65000"/>
                    <a:lumOff val="35000"/>
                  </a:schemeClr>
                </a:solidFill>
                <a:latin typeface="Georgia" panose="02040502050405020303" pitchFamily="18" charset="0"/>
              </a:rPr>
              <a:t>References:</a:t>
            </a:r>
          </a:p>
          <a:p>
            <a:pPr>
              <a:buNone/>
            </a:pPr>
            <a:r>
              <a:rPr lang="en-US" sz="1800" dirty="0">
                <a:solidFill>
                  <a:schemeClr val="bg1">
                    <a:lumMod val="65000"/>
                    <a:lumOff val="35000"/>
                  </a:schemeClr>
                </a:solidFill>
                <a:latin typeface="Georgia" panose="02040502050405020303" pitchFamily="18" charset="0"/>
              </a:rPr>
              <a:t>1. </a:t>
            </a:r>
            <a:r>
              <a:rPr lang="en-US" sz="1800" dirty="0">
                <a:solidFill>
                  <a:schemeClr val="tx1"/>
                </a:solidFill>
                <a:latin typeface="Georgia" panose="02040502050405020303" pitchFamily="18" charset="0"/>
              </a:rPr>
              <a:t>https://www.thehacker.recipes/web/config/http-headers</a:t>
            </a:r>
          </a:p>
          <a:p>
            <a:pPr>
              <a:buNone/>
            </a:pPr>
            <a:r>
              <a:rPr lang="en-US" sz="1800" dirty="0">
                <a:solidFill>
                  <a:schemeClr val="bg1">
                    <a:lumMod val="65000"/>
                    <a:lumOff val="35000"/>
                  </a:schemeClr>
                </a:solidFill>
                <a:latin typeface="Georgia" panose="02040502050405020303" pitchFamily="18" charset="0"/>
              </a:rPr>
              <a:t>2.</a:t>
            </a:r>
            <a:endParaRPr lang="en-US" dirty="0">
              <a:solidFill>
                <a:schemeClr val="bg1">
                  <a:lumMod val="65000"/>
                  <a:lumOff val="35000"/>
                </a:schemeClr>
              </a:solidFill>
            </a:endParaRPr>
          </a:p>
        </p:txBody>
      </p:sp>
    </p:spTree>
    <p:extLst>
      <p:ext uri="{BB962C8B-B14F-4D97-AF65-F5344CB8AC3E}">
        <p14:creationId xmlns:p14="http://schemas.microsoft.com/office/powerpoint/2010/main" val="73139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09601"/>
            <a:ext cx="8077200" cy="5516563"/>
          </a:xfrm>
        </p:spPr>
        <p:txBody>
          <a:bodyPr>
            <a:normAutofit fontScale="85000" lnSpcReduction="10000"/>
          </a:bodyPr>
          <a:lstStyle/>
          <a:p>
            <a:pPr marL="0" indent="0">
              <a:spcBef>
                <a:spcPts val="0"/>
              </a:spcBef>
              <a:spcAft>
                <a:spcPts val="1590"/>
              </a:spcAft>
              <a:buNone/>
            </a:pPr>
            <a:r>
              <a:rPr lang="en-US" sz="1800" dirty="0">
                <a:solidFill>
                  <a:schemeClr val="bg1">
                    <a:lumMod val="65000"/>
                    <a:lumOff val="35000"/>
                  </a:schemeClr>
                </a:solidFill>
                <a:latin typeface="Georgia" panose="02040502050405020303" pitchFamily="18" charset="0"/>
                <a:ea typeface="Georgia" panose="02040502050405020303" pitchFamily="18" charset="0"/>
                <a:cs typeface="Georgia" panose="02040502050405020303" pitchFamily="18" charset="0"/>
              </a:rPr>
              <a:t>Research the proxy software available for actual Android devices (not just an emulator). </a:t>
            </a:r>
          </a:p>
          <a:p>
            <a:pPr marL="0" indent="0">
              <a:spcBef>
                <a:spcPts val="0"/>
              </a:spcBef>
              <a:spcAft>
                <a:spcPts val="1590"/>
              </a:spcAft>
              <a:buNone/>
            </a:pPr>
            <a:r>
              <a:rPr lang="en-US" sz="1800" dirty="0">
                <a:solidFill>
                  <a:schemeClr val="bg1">
                    <a:lumMod val="65000"/>
                    <a:lumOff val="35000"/>
                  </a:schemeClr>
                </a:solidFill>
                <a:latin typeface="Georgia" panose="02040502050405020303" pitchFamily="18" charset="0"/>
                <a:ea typeface="Georgia" panose="02040502050405020303" pitchFamily="18" charset="0"/>
                <a:cs typeface="Georgia" panose="02040502050405020303" pitchFamily="18" charset="0"/>
              </a:rPr>
              <a:t>Describe what it is and how it works. </a:t>
            </a:r>
          </a:p>
          <a:p>
            <a:pPr marL="0" indent="0">
              <a:spcBef>
                <a:spcPts val="0"/>
              </a:spcBef>
              <a:spcAft>
                <a:spcPts val="1590"/>
              </a:spcAft>
              <a:buNone/>
            </a:pPr>
            <a:r>
              <a:rPr lang="en-US" sz="1800" dirty="0">
                <a:solidFill>
                  <a:schemeClr val="bg1">
                    <a:lumMod val="65000"/>
                    <a:lumOff val="35000"/>
                  </a:schemeClr>
                </a:solidFill>
                <a:latin typeface="Georgia" panose="02040502050405020303" pitchFamily="18" charset="0"/>
              </a:rPr>
              <a:t>Answer: </a:t>
            </a:r>
            <a:r>
              <a:rPr lang="en-US" sz="1800" dirty="0">
                <a:solidFill>
                  <a:schemeClr val="tx1"/>
                </a:solidFill>
                <a:latin typeface="Georgia" panose="02040502050405020303" pitchFamily="18" charset="0"/>
              </a:rPr>
              <a:t>One of the proxy software available for actual Android devices is "Packet Capture." Packet Capture is an Android app that allows users to capture and analyze network traffic passing through their device. It works by creating a local VPN (Virtual Private Network) service on the device, which intercepts and logs network packets as they pass through the network stack. The captured data can then be viewed and analyzed within the app, helping users diagnose network issues, monitor app behavior, and gain insights into the communication between their device and external servers.</a:t>
            </a:r>
          </a:p>
          <a:p>
            <a:pPr>
              <a:buNone/>
            </a:pPr>
            <a:endParaRPr lang="en-US" sz="1800" dirty="0">
              <a:solidFill>
                <a:schemeClr val="bg1">
                  <a:lumMod val="65000"/>
                  <a:lumOff val="35000"/>
                </a:schemeClr>
              </a:solidFill>
              <a:latin typeface="Georgia" panose="02040502050405020303" pitchFamily="18" charset="0"/>
            </a:endParaRPr>
          </a:p>
          <a:p>
            <a:pPr>
              <a:buNone/>
            </a:pPr>
            <a:endParaRPr lang="en-US" sz="1800" dirty="0">
              <a:solidFill>
                <a:schemeClr val="bg1">
                  <a:lumMod val="65000"/>
                  <a:lumOff val="35000"/>
                </a:schemeClr>
              </a:solidFill>
              <a:latin typeface="Georgia" panose="02040502050405020303" pitchFamily="18" charset="0"/>
            </a:endParaRPr>
          </a:p>
          <a:p>
            <a:pPr>
              <a:buNone/>
            </a:pPr>
            <a:endParaRPr lang="en-US" sz="1800" dirty="0">
              <a:solidFill>
                <a:schemeClr val="bg1">
                  <a:lumMod val="65000"/>
                  <a:lumOff val="35000"/>
                </a:schemeClr>
              </a:solidFill>
              <a:latin typeface="Georgia" panose="02040502050405020303" pitchFamily="18" charset="0"/>
            </a:endParaRPr>
          </a:p>
          <a:p>
            <a:pPr>
              <a:buNone/>
            </a:pPr>
            <a:r>
              <a:rPr lang="en-US" sz="1800" dirty="0">
                <a:solidFill>
                  <a:schemeClr val="bg1">
                    <a:lumMod val="65000"/>
                    <a:lumOff val="35000"/>
                  </a:schemeClr>
                </a:solidFill>
                <a:latin typeface="Georgia" panose="02040502050405020303" pitchFamily="18" charset="0"/>
              </a:rPr>
              <a:t>References:</a:t>
            </a:r>
          </a:p>
          <a:p>
            <a:pPr>
              <a:buNone/>
            </a:pPr>
            <a:r>
              <a:rPr lang="en-US" sz="1800" dirty="0">
                <a:solidFill>
                  <a:schemeClr val="bg1">
                    <a:lumMod val="65000"/>
                    <a:lumOff val="35000"/>
                  </a:schemeClr>
                </a:solidFill>
                <a:latin typeface="Georgia" panose="02040502050405020303" pitchFamily="18" charset="0"/>
              </a:rPr>
              <a:t>1. </a:t>
            </a:r>
            <a:r>
              <a:rPr lang="en-US" sz="1800" dirty="0">
                <a:solidFill>
                  <a:schemeClr val="tx1"/>
                </a:solidFill>
                <a:latin typeface="Georgia" panose="02040502050405020303" pitchFamily="18" charset="0"/>
              </a:rPr>
              <a:t>Packet Capture Mobile App</a:t>
            </a:r>
          </a:p>
          <a:p>
            <a:pPr>
              <a:buNone/>
            </a:pPr>
            <a:r>
              <a:rPr lang="en-US" sz="1800" dirty="0">
                <a:solidFill>
                  <a:schemeClr val="bg1">
                    <a:lumMod val="65000"/>
                    <a:lumOff val="35000"/>
                  </a:schemeClr>
                </a:solidFill>
                <a:latin typeface="Georgia" panose="02040502050405020303" pitchFamily="18" charset="0"/>
              </a:rPr>
              <a:t>2. </a:t>
            </a:r>
            <a:r>
              <a:rPr lang="en-US" sz="1800" dirty="0">
                <a:solidFill>
                  <a:schemeClr val="tx1"/>
                </a:solidFill>
                <a:latin typeface="Georgia" panose="02040502050405020303" pitchFamily="18" charset="0"/>
              </a:rPr>
              <a:t>https://techwiser.com/wireshark-alternatives-for-android/</a:t>
            </a:r>
            <a:endParaRPr lang="en-US" dirty="0">
              <a:solidFill>
                <a:schemeClr val="tx1"/>
              </a:solidFill>
            </a:endParaRPr>
          </a:p>
        </p:txBody>
      </p:sp>
    </p:spTree>
    <p:extLst>
      <p:ext uri="{BB962C8B-B14F-4D97-AF65-F5344CB8AC3E}">
        <p14:creationId xmlns:p14="http://schemas.microsoft.com/office/powerpoint/2010/main" val="167611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Challenges in the project</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a:bodyPr>
          <a:lstStyle/>
          <a:p>
            <a:pPr marL="342900" indent="-342900">
              <a:buFont typeface="Arial" panose="020B0604020202020204" pitchFamily="34" charset="0"/>
              <a:buChar char="•"/>
            </a:pPr>
            <a:r>
              <a:rPr lang="en-US" dirty="0"/>
              <a:t>Emulator not stable</a:t>
            </a:r>
          </a:p>
          <a:p>
            <a:pPr marL="342900" indent="-342900">
              <a:buFont typeface="Arial" panose="020B0604020202020204" pitchFamily="34" charset="0"/>
              <a:buChar char="•"/>
            </a:pPr>
            <a:r>
              <a:rPr lang="en-US" dirty="0"/>
              <a:t>Application not showing in the phone menu</a:t>
            </a:r>
          </a:p>
          <a:p>
            <a:pPr marL="342900" indent="-342900">
              <a:buFont typeface="Arial" panose="020B0604020202020204" pitchFamily="34" charset="0"/>
              <a:buChar char="•"/>
            </a:pPr>
            <a:r>
              <a:rPr lang="en-US" dirty="0"/>
              <a:t>Linux commands were not 100% accurate</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18</a:t>
            </a:fld>
            <a:endParaRPr lang="en-US"/>
          </a:p>
        </p:txBody>
      </p:sp>
    </p:spTree>
    <p:extLst>
      <p:ext uri="{BB962C8B-B14F-4D97-AF65-F5344CB8AC3E}">
        <p14:creationId xmlns:p14="http://schemas.microsoft.com/office/powerpoint/2010/main" val="3521561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Career Skills Obtained</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a:bodyPr>
          <a:lstStyle/>
          <a:p>
            <a:pPr marL="342900" indent="-342900">
              <a:buFont typeface="Arial" panose="020B0604020202020204" pitchFamily="34" charset="0"/>
              <a:buChar char="•"/>
            </a:pPr>
            <a:r>
              <a:rPr lang="en-US" dirty="0"/>
              <a:t>Mobile phone app development</a:t>
            </a:r>
          </a:p>
          <a:p>
            <a:pPr marL="342900" indent="-342900">
              <a:buFont typeface="Arial" panose="020B0604020202020204" pitchFamily="34" charset="0"/>
              <a:buChar char="•"/>
            </a:pPr>
            <a:r>
              <a:rPr lang="en-US" dirty="0"/>
              <a:t>Reverse Engineering apps</a:t>
            </a:r>
          </a:p>
          <a:p>
            <a:pPr marL="342900" indent="-342900">
              <a:buFont typeface="Arial" panose="020B0604020202020204" pitchFamily="34" charset="0"/>
              <a:buChar char="•"/>
            </a:pPr>
            <a:r>
              <a:rPr lang="en-US" dirty="0"/>
              <a:t>Mobile phone Security</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19</a:t>
            </a:fld>
            <a:endParaRPr lang="en-US"/>
          </a:p>
        </p:txBody>
      </p:sp>
    </p:spTree>
    <p:extLst>
      <p:ext uri="{BB962C8B-B14F-4D97-AF65-F5344CB8AC3E}">
        <p14:creationId xmlns:p14="http://schemas.microsoft.com/office/powerpoint/2010/main" val="93944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a:t>Introduction</a:t>
            </a:r>
            <a:endParaRPr lang="en-US" dirty="0"/>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Monday, August 21, 2023</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fontScale="92500" lnSpcReduction="10000"/>
          </a:bodyPr>
          <a:lstStyle/>
          <a:p>
            <a:pPr marL="0" indent="0">
              <a:buNone/>
            </a:pPr>
            <a:r>
              <a:rPr lang="en-US" dirty="0"/>
              <a:t>This class reviewed the concepts of data communication networks, cellular technology, and mobile technology. Security threats on mobile devices, mobile apps, and underlying wireless networks, as well as countermeasures to these threats, are discussed in detail.</a:t>
            </a:r>
          </a:p>
          <a:p>
            <a:endParaRPr lang="en-US" dirty="0"/>
          </a:p>
        </p:txBody>
      </p:sp>
    </p:spTree>
    <p:extLst>
      <p:ext uri="{BB962C8B-B14F-4D97-AF65-F5344CB8AC3E}">
        <p14:creationId xmlns:p14="http://schemas.microsoft.com/office/powerpoint/2010/main" val="215888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Conclusion</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a:bodyPr>
          <a:lstStyle/>
          <a:p>
            <a:r>
              <a:rPr lang="en-US" dirty="0">
                <a:solidFill>
                  <a:schemeClr val="tx1"/>
                </a:solidFill>
              </a:rPr>
              <a:t>I have learned many things from this course, including a better understanding of mobile network security. </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20</a:t>
            </a:fld>
            <a:endParaRPr lang="en-US"/>
          </a:p>
        </p:txBody>
      </p:sp>
    </p:spTree>
    <p:extLst>
      <p:ext uri="{BB962C8B-B14F-4D97-AF65-F5344CB8AC3E}">
        <p14:creationId xmlns:p14="http://schemas.microsoft.com/office/powerpoint/2010/main" val="366382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References</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pPr>
              <a:buFont typeface="Arial" panose="020B0604020202020204" pitchFamily="34" charset="0"/>
              <a:buChar char="•"/>
            </a:pPr>
            <a:r>
              <a:rPr lang="en-US" sz="900" dirty="0">
                <a:solidFill>
                  <a:schemeClr val="tx1"/>
                </a:solidFill>
                <a:latin typeface="Georgia" panose="02040502050405020303" pitchFamily="18" charset="0"/>
                <a:hlinkClick r:id="rId2"/>
              </a:rPr>
              <a:t>https://www.edureka.co/blog/android-sdk-tutorial/#:~:text=The%20Android%20SDK%20(Software%20Development,goes%20as%20smoothly%20as%20possible</a:t>
            </a:r>
            <a:r>
              <a:rPr lang="en-US" sz="900" dirty="0">
                <a:solidFill>
                  <a:schemeClr val="tx1"/>
                </a:solidFill>
                <a:latin typeface="Georgia" panose="02040502050405020303" pitchFamily="18" charset="0"/>
              </a:rPr>
              <a:t>.</a:t>
            </a:r>
          </a:p>
          <a:p>
            <a:pPr>
              <a:buFont typeface="Arial" panose="020B0604020202020204" pitchFamily="34" charset="0"/>
              <a:buChar char="•"/>
            </a:pPr>
            <a:r>
              <a:rPr lang="en-US" sz="900" dirty="0">
                <a:solidFill>
                  <a:schemeClr val="tx1"/>
                </a:solidFill>
                <a:latin typeface="Georgia" panose="02040502050405020303" pitchFamily="18" charset="0"/>
                <a:hlinkClick r:id="rId3"/>
              </a:rPr>
              <a:t>https://www.geeksforgeeks.org/what-is-burp-suite/</a:t>
            </a:r>
            <a:endParaRPr lang="en-US" sz="900" dirty="0">
              <a:solidFill>
                <a:schemeClr val="tx1"/>
              </a:solidFill>
              <a:latin typeface="Georgia" panose="02040502050405020303" pitchFamily="18" charset="0"/>
            </a:endParaRPr>
          </a:p>
          <a:p>
            <a:pPr>
              <a:buFont typeface="Arial" panose="020B0604020202020204" pitchFamily="34" charset="0"/>
              <a:buChar char="•"/>
            </a:pPr>
            <a:r>
              <a:rPr lang="en-US" sz="900" dirty="0">
                <a:solidFill>
                  <a:schemeClr val="tx1"/>
                </a:solidFill>
                <a:latin typeface="Georgia" panose="02040502050405020303" pitchFamily="18" charset="0"/>
                <a:hlinkClick r:id="rId4"/>
              </a:rPr>
              <a:t>https://www.thehacker.recipes/web/config/http-headers</a:t>
            </a:r>
            <a:endParaRPr lang="en-US" sz="900" dirty="0">
              <a:solidFill>
                <a:schemeClr val="tx1"/>
              </a:solidFill>
              <a:latin typeface="Georgia" panose="02040502050405020303" pitchFamily="18" charset="0"/>
            </a:endParaRPr>
          </a:p>
          <a:p>
            <a:pPr>
              <a:buFont typeface="Arial" panose="020B0604020202020204" pitchFamily="34" charset="0"/>
              <a:buChar char="•"/>
            </a:pPr>
            <a:r>
              <a:rPr lang="en-US" sz="900" dirty="0">
                <a:solidFill>
                  <a:schemeClr val="tx1"/>
                </a:solidFill>
                <a:latin typeface="Georgia" panose="02040502050405020303" pitchFamily="18" charset="0"/>
              </a:rPr>
              <a:t>Packet Capture Mobile App</a:t>
            </a:r>
          </a:p>
          <a:p>
            <a:pPr>
              <a:buFont typeface="Arial" panose="020B0604020202020204" pitchFamily="34" charset="0"/>
              <a:buChar char="•"/>
            </a:pPr>
            <a:r>
              <a:rPr lang="en-US" sz="900" dirty="0">
                <a:solidFill>
                  <a:schemeClr val="tx1"/>
                </a:solidFill>
                <a:latin typeface="Georgia" panose="02040502050405020303" pitchFamily="18" charset="0"/>
              </a:rPr>
              <a:t>https://techwiser.com/wireshark-alternatives-for-android/</a:t>
            </a:r>
          </a:p>
          <a:p>
            <a:pPr>
              <a:buFont typeface="Arial" panose="020B0604020202020204" pitchFamily="34" charset="0"/>
              <a:buChar char="•"/>
            </a:pPr>
            <a:endParaRPr lang="en-US" sz="900" dirty="0">
              <a:solidFill>
                <a:schemeClr val="tx1"/>
              </a:solidFill>
              <a:latin typeface="Georgia" panose="02040502050405020303" pitchFamily="18" charset="0"/>
            </a:endParaRPr>
          </a:p>
          <a:p>
            <a:pPr>
              <a:buFont typeface="Arial" panose="020B0604020202020204" pitchFamily="34" charset="0"/>
              <a:buChar char="•"/>
            </a:pPr>
            <a:endParaRPr lang="en-US" sz="900" dirty="0">
              <a:solidFill>
                <a:schemeClr val="tx1"/>
              </a:solidFill>
              <a:latin typeface="Georgia" panose="02040502050405020303" pitchFamily="18" charset="0"/>
            </a:endParaRPr>
          </a:p>
          <a:p>
            <a:pPr>
              <a:buFont typeface="Arial" panose="020B0604020202020204" pitchFamily="34" charset="0"/>
              <a:buChar char="•"/>
            </a:pPr>
            <a:endParaRPr lang="en-US" sz="900" dirty="0">
              <a:solidFill>
                <a:schemeClr val="tx1"/>
              </a:solidFill>
              <a:latin typeface="Georgia" panose="02040502050405020303" pitchFamily="18" charset="0"/>
            </a:endParaRPr>
          </a:p>
          <a:p>
            <a:pPr>
              <a:buFont typeface="Arial" panose="020B0604020202020204" pitchFamily="34" charset="0"/>
              <a:buChar char="•"/>
            </a:pPr>
            <a:endParaRPr lang="en-US" sz="900" dirty="0">
              <a:solidFill>
                <a:schemeClr val="tx1"/>
              </a:solidFill>
              <a:latin typeface="Georgia" panose="02040502050405020303" pitchFamily="18" charset="0"/>
            </a:endParaRP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21</a:t>
            </a:fld>
            <a:endParaRPr lang="en-US"/>
          </a:p>
        </p:txBody>
      </p:sp>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Mod 2</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sz="2400" dirty="0"/>
              <a:t>Android Emulator</a:t>
            </a: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56002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2171700"/>
            <a:ext cx="1943493" cy="2019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Android emulator phone screen with its apps.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bg1">
                    <a:lumMod val="65000"/>
                    <a:lumOff val="35000"/>
                  </a:schemeClr>
                </a:solidFill>
                <a:latin typeface="+mn-lt"/>
                <a:ea typeface="+mn-ea"/>
                <a:cs typeface="+mn-cs"/>
              </a:rPr>
              <a:t>Accessing the Android Emulator</a:t>
            </a:r>
          </a:p>
        </p:txBody>
      </p:sp>
      <p:pic>
        <p:nvPicPr>
          <p:cNvPr id="4" name="Picture 3">
            <a:extLst>
              <a:ext uri="{FF2B5EF4-FFF2-40B4-BE49-F238E27FC236}">
                <a16:creationId xmlns:a16="http://schemas.microsoft.com/office/drawing/2014/main" id="{EE0AB4FA-1757-76F8-A4AF-6E05A201B6DD}"/>
              </a:ext>
            </a:extLst>
          </p:cNvPr>
          <p:cNvPicPr>
            <a:picLocks noChangeAspect="1"/>
          </p:cNvPicPr>
          <p:nvPr/>
        </p:nvPicPr>
        <p:blipFill>
          <a:blip r:embed="rId2"/>
          <a:stretch>
            <a:fillRect/>
          </a:stretch>
        </p:blipFill>
        <p:spPr>
          <a:xfrm>
            <a:off x="5105400" y="762000"/>
            <a:ext cx="5297866" cy="4191000"/>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09601"/>
            <a:ext cx="8077200" cy="5516563"/>
          </a:xfrm>
        </p:spPr>
        <p:txBody>
          <a:bodyPr/>
          <a:lstStyle/>
          <a:p>
            <a:pPr>
              <a:buNone/>
            </a:pPr>
            <a:r>
              <a:rPr lang="en-US" sz="1800" dirty="0">
                <a:solidFill>
                  <a:schemeClr val="bg1">
                    <a:lumMod val="65000"/>
                    <a:lumOff val="35000"/>
                  </a:schemeClr>
                </a:solidFill>
                <a:latin typeface="Georgia" panose="02040502050405020303" pitchFamily="18" charset="0"/>
                <a:ea typeface="Georgia" panose="02040502050405020303" pitchFamily="18" charset="0"/>
                <a:cs typeface="Georgia" panose="02040502050405020303" pitchFamily="18" charset="0"/>
              </a:rPr>
              <a:t>What is Android SDK? What is it used for? </a:t>
            </a:r>
            <a:endParaRPr lang="en-US" sz="1800" dirty="0">
              <a:solidFill>
                <a:schemeClr val="bg1">
                  <a:lumMod val="65000"/>
                  <a:lumOff val="35000"/>
                </a:schemeClr>
              </a:solidFill>
              <a:latin typeface="Georgia" panose="02040502050405020303" pitchFamily="18" charset="0"/>
            </a:endParaRPr>
          </a:p>
          <a:p>
            <a:pPr>
              <a:buNone/>
            </a:pPr>
            <a:r>
              <a:rPr lang="en-US" sz="1800" dirty="0">
                <a:solidFill>
                  <a:schemeClr val="bg1">
                    <a:lumMod val="65000"/>
                    <a:lumOff val="35000"/>
                  </a:schemeClr>
                </a:solidFill>
                <a:latin typeface="Georgia" panose="02040502050405020303" pitchFamily="18" charset="0"/>
              </a:rPr>
              <a:t>Answer: </a:t>
            </a:r>
            <a:r>
              <a:rPr lang="en-US" sz="1800" dirty="0">
                <a:solidFill>
                  <a:schemeClr val="tx1"/>
                </a:solidFill>
                <a:latin typeface="Georgia" panose="02040502050405020303" pitchFamily="18" charset="0"/>
              </a:rPr>
              <a:t>Android SDK stands for Android Software Developer Kit. It used to develop and build applications.</a:t>
            </a:r>
            <a:endParaRPr lang="en-US" sz="1800" dirty="0">
              <a:solidFill>
                <a:schemeClr val="bg1">
                  <a:lumMod val="65000"/>
                  <a:lumOff val="35000"/>
                </a:schemeClr>
              </a:solidFill>
              <a:latin typeface="Georgia" panose="02040502050405020303" pitchFamily="18" charset="0"/>
            </a:endParaRPr>
          </a:p>
          <a:p>
            <a:pPr>
              <a:buNone/>
            </a:pPr>
            <a:endParaRPr lang="en-US" sz="1800" dirty="0">
              <a:solidFill>
                <a:schemeClr val="bg1">
                  <a:lumMod val="65000"/>
                  <a:lumOff val="35000"/>
                </a:schemeClr>
              </a:solidFill>
              <a:latin typeface="Georgia" panose="02040502050405020303" pitchFamily="18" charset="0"/>
            </a:endParaRPr>
          </a:p>
          <a:p>
            <a:pPr>
              <a:buNone/>
            </a:pPr>
            <a:r>
              <a:rPr lang="en-US" sz="1800" dirty="0">
                <a:solidFill>
                  <a:schemeClr val="bg1">
                    <a:lumMod val="65000"/>
                    <a:lumOff val="35000"/>
                  </a:schemeClr>
                </a:solidFill>
                <a:latin typeface="Georgia" panose="02040502050405020303" pitchFamily="18" charset="0"/>
              </a:rPr>
              <a:t>References:</a:t>
            </a:r>
          </a:p>
          <a:p>
            <a:pPr>
              <a:buNone/>
            </a:pPr>
            <a:r>
              <a:rPr lang="en-US" sz="1800" dirty="0">
                <a:solidFill>
                  <a:schemeClr val="bg1">
                    <a:lumMod val="65000"/>
                    <a:lumOff val="35000"/>
                  </a:schemeClr>
                </a:solidFill>
                <a:latin typeface="Georgia" panose="02040502050405020303" pitchFamily="18" charset="0"/>
              </a:rPr>
              <a:t>1. </a:t>
            </a:r>
            <a:r>
              <a:rPr lang="en-US" sz="1800" dirty="0">
                <a:solidFill>
                  <a:schemeClr val="tx1"/>
                </a:solidFill>
                <a:latin typeface="Georgia" panose="02040502050405020303" pitchFamily="18" charset="0"/>
              </a:rPr>
              <a:t>https://www.edureka.co/blog/android-sdk-tutorial/#:~:text=The%20Android%20SDK%20(Software%20Development,goes%20as%20smoothly%20as%20possible.</a:t>
            </a:r>
          </a:p>
          <a:p>
            <a:pPr>
              <a:buNone/>
            </a:pPr>
            <a:r>
              <a:rPr lang="en-US" sz="1800" dirty="0">
                <a:solidFill>
                  <a:schemeClr val="bg1">
                    <a:lumMod val="65000"/>
                    <a:lumOff val="35000"/>
                  </a:schemeClr>
                </a:solidFill>
                <a:latin typeface="Georgia" panose="02040502050405020303" pitchFamily="18" charset="0"/>
              </a:rPr>
              <a:t>2.</a:t>
            </a:r>
            <a:endParaRPr lang="en-US" dirty="0">
              <a:solidFill>
                <a:schemeClr val="bg1">
                  <a:lumMod val="65000"/>
                  <a:lumOff val="35000"/>
                </a:schemeClr>
              </a:solidFill>
            </a:endParaRPr>
          </a:p>
        </p:txBody>
      </p:sp>
    </p:spTree>
    <p:extLst>
      <p:ext uri="{BB962C8B-B14F-4D97-AF65-F5344CB8AC3E}">
        <p14:creationId xmlns:p14="http://schemas.microsoft.com/office/powerpoint/2010/main" val="321023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Mod 4</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sz="2400" dirty="0"/>
              <a:t>Android App Development</a:t>
            </a: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6</a:t>
            </a:fld>
            <a:endParaRPr lang="en-US"/>
          </a:p>
        </p:txBody>
      </p:sp>
    </p:spTree>
    <p:extLst>
      <p:ext uri="{BB962C8B-B14F-4D97-AF65-F5344CB8AC3E}">
        <p14:creationId xmlns:p14="http://schemas.microsoft.com/office/powerpoint/2010/main" val="12685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2171700"/>
            <a:ext cx="1943493" cy="28575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phone screen with the “</a:t>
            </a:r>
            <a:r>
              <a:rPr lang="en-US" sz="1600" i="1" dirty="0"/>
              <a:t>Hello world!</a:t>
            </a:r>
            <a:r>
              <a:rPr lang="en-US" sz="1600" dirty="0"/>
              <a:t>” message.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Using the Eclipse IDE</a:t>
            </a:r>
          </a:p>
        </p:txBody>
      </p:sp>
      <p:pic>
        <p:nvPicPr>
          <p:cNvPr id="4" name="Picture 3">
            <a:extLst>
              <a:ext uri="{FF2B5EF4-FFF2-40B4-BE49-F238E27FC236}">
                <a16:creationId xmlns:a16="http://schemas.microsoft.com/office/drawing/2014/main" id="{C644E7B4-B0E2-5415-ACAE-2C50EC013545}"/>
              </a:ext>
            </a:extLst>
          </p:cNvPr>
          <p:cNvPicPr>
            <a:picLocks noChangeAspect="1"/>
          </p:cNvPicPr>
          <p:nvPr/>
        </p:nvPicPr>
        <p:blipFill>
          <a:blip r:embed="rId2"/>
          <a:stretch>
            <a:fillRect/>
          </a:stretch>
        </p:blipFill>
        <p:spPr>
          <a:xfrm>
            <a:off x="4572001" y="533400"/>
            <a:ext cx="5574663" cy="4648200"/>
          </a:xfrm>
          <a:prstGeom prst="rect">
            <a:avLst/>
          </a:prstGeom>
        </p:spPr>
      </p:pic>
    </p:spTree>
    <p:extLst>
      <p:ext uri="{BB962C8B-B14F-4D97-AF65-F5344CB8AC3E}">
        <p14:creationId xmlns:p14="http://schemas.microsoft.com/office/powerpoint/2010/main" val="189557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2247900"/>
            <a:ext cx="1943493" cy="2019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phone screen with the new </a:t>
            </a:r>
            <a:r>
              <a:rPr lang="en-US" sz="1600" i="1" dirty="0" err="1"/>
              <a:t>FirstApp</a:t>
            </a:r>
            <a:r>
              <a:rPr lang="en-US" sz="1600" dirty="0"/>
              <a:t> app installed.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8382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Creating Android Package File </a:t>
            </a:r>
          </a:p>
        </p:txBody>
      </p:sp>
      <p:pic>
        <p:nvPicPr>
          <p:cNvPr id="4" name="Picture 3">
            <a:extLst>
              <a:ext uri="{FF2B5EF4-FFF2-40B4-BE49-F238E27FC236}">
                <a16:creationId xmlns:a16="http://schemas.microsoft.com/office/drawing/2014/main" id="{43BB9C60-8D08-9A55-7065-49506DB48F52}"/>
              </a:ext>
            </a:extLst>
          </p:cNvPr>
          <p:cNvPicPr>
            <a:picLocks noChangeAspect="1"/>
          </p:cNvPicPr>
          <p:nvPr/>
        </p:nvPicPr>
        <p:blipFill>
          <a:blip r:embed="rId2"/>
          <a:stretch>
            <a:fillRect/>
          </a:stretch>
        </p:blipFill>
        <p:spPr>
          <a:xfrm>
            <a:off x="4495800" y="692944"/>
            <a:ext cx="5953938" cy="5129213"/>
          </a:xfrm>
          <a:prstGeom prst="rect">
            <a:avLst/>
          </a:prstGeom>
        </p:spPr>
      </p:pic>
    </p:spTree>
    <p:extLst>
      <p:ext uri="{BB962C8B-B14F-4D97-AF65-F5344CB8AC3E}">
        <p14:creationId xmlns:p14="http://schemas.microsoft.com/office/powerpoint/2010/main" val="224500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Mod 5</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sz="2400" dirty="0"/>
              <a:t>Reverse Engineering</a:t>
            </a: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9</a:t>
            </a:fld>
            <a:endParaRPr lang="en-US"/>
          </a:p>
        </p:txBody>
      </p:sp>
    </p:spTree>
    <p:extLst>
      <p:ext uri="{BB962C8B-B14F-4D97-AF65-F5344CB8AC3E}">
        <p14:creationId xmlns:p14="http://schemas.microsoft.com/office/powerpoint/2010/main" val="422419174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{AE5C9A44-8490-493C-B476-A5915D789425}tf33713516_win32</Template>
  <TotalTime>101</TotalTime>
  <Words>848</Words>
  <Application>Microsoft Office PowerPoint</Application>
  <PresentationFormat>Widescreen</PresentationFormat>
  <Paragraphs>114</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Gill Sans MT</vt:lpstr>
      <vt:lpstr>Walbaum Display</vt:lpstr>
      <vt:lpstr>3DFloatVTI</vt:lpstr>
      <vt:lpstr>NETW411: Information Security and Mobile Devices</vt:lpstr>
      <vt:lpstr>Introduction</vt:lpstr>
      <vt:lpstr>Mod 2</vt:lpstr>
      <vt:lpstr>PowerPoint Presentation</vt:lpstr>
      <vt:lpstr>PowerPoint Presentation</vt:lpstr>
      <vt:lpstr>Mod 4</vt:lpstr>
      <vt:lpstr>PowerPoint Presentation</vt:lpstr>
      <vt:lpstr>PowerPoint Presentation</vt:lpstr>
      <vt:lpstr>Mod 5</vt:lpstr>
      <vt:lpstr>PowerPoint Presentation</vt:lpstr>
      <vt:lpstr>PowerPoint Presentation</vt:lpstr>
      <vt:lpstr>PowerPoint Presentation</vt:lpstr>
      <vt:lpstr>Mod 6</vt:lpstr>
      <vt:lpstr>PowerPoint Presentation</vt:lpstr>
      <vt:lpstr>PowerPoint Presentation</vt:lpstr>
      <vt:lpstr>PowerPoint Presentation</vt:lpstr>
      <vt:lpstr>PowerPoint Presentation</vt:lpstr>
      <vt:lpstr>Challenges in the project</vt:lpstr>
      <vt:lpstr>Career Skills Obtained</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NETW411: Information Security and Mobile Devices</dc:title>
  <dc:creator>A dePierro</dc:creator>
  <cp:lastModifiedBy>A dePierro</cp:lastModifiedBy>
  <cp:revision>2</cp:revision>
  <dcterms:created xsi:type="dcterms:W3CDTF">2023-08-21T17:13:13Z</dcterms:created>
  <dcterms:modified xsi:type="dcterms:W3CDTF">2023-08-21T18:54:43Z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