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78" r:id="rId6"/>
    <p:sldId id="270" r:id="rId7"/>
    <p:sldId id="259" r:id="rId8"/>
    <p:sldId id="262" r:id="rId9"/>
    <p:sldId id="263" r:id="rId10"/>
    <p:sldId id="279" r:id="rId11"/>
    <p:sldId id="269" r:id="rId12"/>
    <p:sldId id="261" r:id="rId13"/>
    <p:sldId id="264" r:id="rId14"/>
    <p:sldId id="265" r:id="rId15"/>
    <p:sldId id="280" r:id="rId16"/>
    <p:sldId id="260" r:id="rId17"/>
    <p:sldId id="266" r:id="rId18"/>
    <p:sldId id="267" r:id="rId19"/>
    <p:sldId id="268" r:id="rId20"/>
    <p:sldId id="281" r:id="rId21"/>
    <p:sldId id="271" r:id="rId22"/>
    <p:sldId id="272" r:id="rId23"/>
    <p:sldId id="273" r:id="rId24"/>
    <p:sldId id="282" r:id="rId25"/>
    <p:sldId id="274" r:id="rId26"/>
    <p:sldId id="275" r:id="rId27"/>
    <p:sldId id="276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0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41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42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67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0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7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5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7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2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9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FBB8-DC17-4E1D-97F3-B08E2BF0326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A649-8BAB-41C2-834A-537EC6FAC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45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CE92-B3CD-45E6-8E69-D7C8A55EA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 106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76837-CC4B-469B-A214-1CD5CFF31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 to Operating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8BE5D-2562-4081-ADAF-DD2C54A5F3B5}"/>
              </a:ext>
            </a:extLst>
          </p:cNvPr>
          <p:cNvSpPr txBox="1"/>
          <p:nvPr/>
        </p:nvSpPr>
        <p:spPr>
          <a:xfrm>
            <a:off x="10058400" y="6460621"/>
            <a:ext cx="1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Anthony dePierro</a:t>
            </a:r>
          </a:p>
        </p:txBody>
      </p:sp>
    </p:spTree>
    <p:extLst>
      <p:ext uri="{BB962C8B-B14F-4D97-AF65-F5344CB8AC3E}">
        <p14:creationId xmlns:p14="http://schemas.microsoft.com/office/powerpoint/2010/main" val="29364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0998-AA98-41F4-A6E9-31ABC95B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FDB2-62B2-42A9-9FB6-8570056E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shell script</a:t>
            </a:r>
          </a:p>
          <a:p>
            <a:r>
              <a:rPr lang="en-US" dirty="0"/>
              <a:t>Changing script file permissions</a:t>
            </a:r>
          </a:p>
          <a:p>
            <a:r>
              <a:rPr lang="en-US" dirty="0"/>
              <a:t>Setting PATH variables</a:t>
            </a:r>
          </a:p>
          <a:p>
            <a:r>
              <a:rPr lang="en-US" dirty="0"/>
              <a:t>Making the PATH variable permanent </a:t>
            </a:r>
          </a:p>
        </p:txBody>
      </p:sp>
    </p:spTree>
    <p:extLst>
      <p:ext uri="{BB962C8B-B14F-4D97-AF65-F5344CB8AC3E}">
        <p14:creationId xmlns:p14="http://schemas.microsoft.com/office/powerpoint/2010/main" val="180777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83" y="820023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7527" y="1940504"/>
            <a:ext cx="8846389" cy="4917496"/>
          </a:xfrm>
        </p:spPr>
        <p:txBody>
          <a:bodyPr>
            <a:normAutofit/>
          </a:bodyPr>
          <a:lstStyle/>
          <a:p>
            <a:r>
              <a:rPr lang="en-US" sz="1900" dirty="0"/>
              <a:t>1. What are the file permissions of the script?</a:t>
            </a:r>
          </a:p>
          <a:p>
            <a:r>
              <a:rPr lang="en-US" sz="1700" dirty="0"/>
              <a:t>Answer here: read, write, and execute for the owner (7). Read and execute to for the others, and group (5). So 755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2. What’s the name of the user-defined variable in the script?</a:t>
            </a:r>
          </a:p>
          <a:p>
            <a:r>
              <a:rPr lang="en-US" sz="1700" dirty="0"/>
              <a:t>Answer here: text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3. Which redirection meta-character is used in the script? What does it do?</a:t>
            </a:r>
          </a:p>
          <a:p>
            <a:r>
              <a:rPr lang="en-US" sz="1700" dirty="0"/>
              <a:t>Answer here: &gt;&gt;, which appends the output redirection.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94C40-B449-461D-82C1-086D5D69445B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3</a:t>
            </a:r>
          </a:p>
        </p:txBody>
      </p:sp>
    </p:spTree>
    <p:extLst>
      <p:ext uri="{BB962C8B-B14F-4D97-AF65-F5344CB8AC3E}">
        <p14:creationId xmlns:p14="http://schemas.microsoft.com/office/powerpoint/2010/main" val="46766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5" y="536651"/>
            <a:ext cx="7982648" cy="1694448"/>
          </a:xfrm>
        </p:spPr>
        <p:txBody>
          <a:bodyPr>
            <a:normAutofit/>
          </a:bodyPr>
          <a:lstStyle/>
          <a:p>
            <a:r>
              <a:rPr lang="en-US" sz="4400" dirty="0"/>
              <a:t>Change script file permissions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3002295"/>
            <a:ext cx="2739435" cy="2688559"/>
          </a:xfrm>
        </p:spPr>
        <p:txBody>
          <a:bodyPr/>
          <a:lstStyle/>
          <a:p>
            <a:r>
              <a:rPr lang="en-US" dirty="0"/>
              <a:t>Utilizing the ‘</a:t>
            </a:r>
            <a:r>
              <a:rPr lang="en-US" dirty="0" err="1"/>
              <a:t>chmod</a:t>
            </a:r>
            <a:r>
              <a:rPr lang="en-US" dirty="0"/>
              <a:t>’ command to change script file permissions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538BC-D83F-44F1-992E-520BACEBD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214" y="2039518"/>
            <a:ext cx="6408021" cy="4818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E4F4A-8A47-430D-BE9E-89CD3147DFFD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3</a:t>
            </a:r>
          </a:p>
        </p:txBody>
      </p:sp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8" y="374878"/>
            <a:ext cx="6273328" cy="1885472"/>
          </a:xfrm>
        </p:spPr>
        <p:txBody>
          <a:bodyPr>
            <a:noAutofit/>
          </a:bodyPr>
          <a:lstStyle/>
          <a:p>
            <a:r>
              <a:rPr lang="en-US" sz="4000" dirty="0"/>
              <a:t>Set the PATH variable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648393"/>
          </a:xfrm>
        </p:spPr>
        <p:txBody>
          <a:bodyPr/>
          <a:lstStyle/>
          <a:p>
            <a:r>
              <a:rPr lang="en-US" dirty="0" err="1"/>
              <a:t>Usting</a:t>
            </a:r>
            <a:r>
              <a:rPr lang="en-US" dirty="0"/>
              <a:t> the ‘PATH=$PATH:’ command to set path variables.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F9C56-D30C-40E0-9A25-E0609BB2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894" y="2092484"/>
            <a:ext cx="6273328" cy="469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57220-6581-4A1E-8987-E24DB8301997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3</a:t>
            </a:r>
          </a:p>
        </p:txBody>
      </p:sp>
    </p:spTree>
    <p:extLst>
      <p:ext uri="{BB962C8B-B14F-4D97-AF65-F5344CB8AC3E}">
        <p14:creationId xmlns:p14="http://schemas.microsoft.com/office/powerpoint/2010/main" val="388690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6" y="65237"/>
            <a:ext cx="8384303" cy="2454830"/>
          </a:xfrm>
        </p:spPr>
        <p:txBody>
          <a:bodyPr>
            <a:noAutofit/>
          </a:bodyPr>
          <a:lstStyle/>
          <a:p>
            <a:r>
              <a:rPr lang="en-US" sz="4000" dirty="0"/>
              <a:t>Make the PATH variable permanent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701" y="3034987"/>
            <a:ext cx="2739435" cy="164839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DC5440-B842-4675-9BCA-C6AD8AF24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19" y="2129772"/>
            <a:ext cx="6075269" cy="4529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67189F-B0A7-41FA-8538-E7CC40737F7E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3</a:t>
            </a:r>
          </a:p>
        </p:txBody>
      </p:sp>
    </p:spTree>
    <p:extLst>
      <p:ext uri="{BB962C8B-B14F-4D97-AF65-F5344CB8AC3E}">
        <p14:creationId xmlns:p14="http://schemas.microsoft.com/office/powerpoint/2010/main" val="380245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0998-AA98-41F4-A6E9-31ABC95B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FDB2-62B2-42A9-9FB6-8570056E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users and groups in CLI</a:t>
            </a:r>
          </a:p>
          <a:p>
            <a:r>
              <a:rPr lang="en-US" dirty="0"/>
              <a:t>Testing users and groups</a:t>
            </a:r>
          </a:p>
          <a:p>
            <a:r>
              <a:rPr lang="en-US" dirty="0"/>
              <a:t>Adding users in GUI (Graphical User Interface)</a:t>
            </a:r>
          </a:p>
          <a:p>
            <a:r>
              <a:rPr lang="en-US" dirty="0"/>
              <a:t>Removing users and groups</a:t>
            </a:r>
          </a:p>
        </p:txBody>
      </p:sp>
    </p:spTree>
    <p:extLst>
      <p:ext uri="{BB962C8B-B14F-4D97-AF65-F5344CB8AC3E}">
        <p14:creationId xmlns:p14="http://schemas.microsoft.com/office/powerpoint/2010/main" val="26750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743" y="820023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5907" y="2128902"/>
            <a:ext cx="8368874" cy="4357799"/>
          </a:xfrm>
        </p:spPr>
        <p:txBody>
          <a:bodyPr>
            <a:normAutofit/>
          </a:bodyPr>
          <a:lstStyle/>
          <a:p>
            <a:r>
              <a:rPr lang="en-US" sz="1800" dirty="0"/>
              <a:t>1. What does the </a:t>
            </a:r>
            <a:r>
              <a:rPr lang="en-US" sz="1800" i="1" dirty="0"/>
              <a:t>–m</a:t>
            </a:r>
            <a:r>
              <a:rPr lang="en-US" sz="1800" dirty="0"/>
              <a:t> option in the </a:t>
            </a:r>
            <a:r>
              <a:rPr lang="en-US" sz="1800" dirty="0" err="1"/>
              <a:t>useradd</a:t>
            </a:r>
            <a:r>
              <a:rPr lang="en-US" sz="1800" dirty="0"/>
              <a:t> command do?</a:t>
            </a:r>
          </a:p>
          <a:p>
            <a:r>
              <a:rPr lang="en-US" dirty="0"/>
              <a:t>Answer here: -m creates a home folder for the new user.</a:t>
            </a:r>
          </a:p>
          <a:p>
            <a:endParaRPr lang="en-US" dirty="0"/>
          </a:p>
          <a:p>
            <a:r>
              <a:rPr lang="en-US" sz="1800" dirty="0"/>
              <a:t>2. What does the </a:t>
            </a:r>
            <a:r>
              <a:rPr lang="en-US" sz="1800" i="1" dirty="0"/>
              <a:t>-3</a:t>
            </a:r>
            <a:r>
              <a:rPr lang="en-US" sz="1800" dirty="0"/>
              <a:t> option in the tail command do?</a:t>
            </a:r>
          </a:p>
          <a:p>
            <a:r>
              <a:rPr lang="en-US" dirty="0"/>
              <a:t>Answer here: 3 lines</a:t>
            </a:r>
          </a:p>
          <a:p>
            <a:endParaRPr lang="en-US" dirty="0"/>
          </a:p>
          <a:p>
            <a:r>
              <a:rPr lang="en-US" sz="1800" dirty="0"/>
              <a:t>3. Which line of the </a:t>
            </a:r>
            <a:r>
              <a:rPr lang="en-US" sz="1800" i="1" dirty="0"/>
              <a:t>/</a:t>
            </a:r>
            <a:r>
              <a:rPr lang="en-US" sz="1800" i="1" dirty="0" err="1"/>
              <a:t>etc</a:t>
            </a:r>
            <a:r>
              <a:rPr lang="en-US" sz="1800" i="1" dirty="0"/>
              <a:t>/group </a:t>
            </a:r>
            <a:r>
              <a:rPr lang="en-US" sz="1800" dirty="0"/>
              <a:t>file lists members of the “students” group? Copy it here.</a:t>
            </a:r>
          </a:p>
          <a:p>
            <a:r>
              <a:rPr lang="en-US" dirty="0"/>
              <a:t>Answer here: students:x:1002:student,mary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71AC7-DF67-4381-85F9-6C8A39D83AFB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4</a:t>
            </a:r>
          </a:p>
        </p:txBody>
      </p:sp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4" y="550440"/>
            <a:ext cx="7358805" cy="1694448"/>
          </a:xfrm>
        </p:spPr>
        <p:txBody>
          <a:bodyPr>
            <a:normAutofit/>
          </a:bodyPr>
          <a:lstStyle/>
          <a:p>
            <a:r>
              <a:rPr lang="en-US" sz="4400" dirty="0"/>
              <a:t>Test user and group settings</a:t>
            </a:r>
          </a:p>
        </p:txBody>
      </p:sp>
      <p:pic>
        <p:nvPicPr>
          <p:cNvPr id="4" name="Picture Placeholder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F1321E1-168D-420B-AE6C-541D9A6EAB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 b="4801"/>
          <a:stretch>
            <a:fillRect/>
          </a:stretch>
        </p:blipFill>
        <p:spPr>
          <a:xfrm>
            <a:off x="4721225" y="1939391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940152"/>
            <a:ext cx="2739435" cy="26885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FE4C9-8D7D-48FB-A9D5-4F1A52C4CC98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4</a:t>
            </a:r>
          </a:p>
        </p:txBody>
      </p:sp>
    </p:spTree>
    <p:extLst>
      <p:ext uri="{BB962C8B-B14F-4D97-AF65-F5344CB8AC3E}">
        <p14:creationId xmlns:p14="http://schemas.microsoft.com/office/powerpoint/2010/main" val="408616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9" y="759065"/>
            <a:ext cx="4826074" cy="127719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pic>
        <p:nvPicPr>
          <p:cNvPr id="4" name="Picture Placeholder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C688F08-2662-4B93-B6AD-C39C37D634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" b="5149"/>
          <a:stretch>
            <a:fillRect/>
          </a:stretch>
        </p:blipFill>
        <p:spPr>
          <a:xfrm>
            <a:off x="4721225" y="1773237"/>
            <a:ext cx="7470775" cy="50847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50DFC7-060B-4E03-8E87-747DE293E776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10541C-D045-46F8-B12E-B5B9C703F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5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48" y="483856"/>
            <a:ext cx="6034208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83902"/>
            <a:ext cx="2739434" cy="21587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Utilize the ‘</a:t>
            </a:r>
            <a:r>
              <a:rPr lang="en-US" sz="2000" dirty="0" err="1"/>
              <a:t>userdel</a:t>
            </a:r>
            <a:r>
              <a:rPr lang="en-US" sz="2000" dirty="0"/>
              <a:t>’ command to remove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Utilize the ‘</a:t>
            </a:r>
            <a:r>
              <a:rPr lang="en-US" sz="2000" dirty="0" err="1"/>
              <a:t>groupdel</a:t>
            </a:r>
            <a:r>
              <a:rPr lang="en-US" sz="2000" dirty="0"/>
              <a:t>’ command to remove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3575547"/>
            <a:ext cx="4352921" cy="2578832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</p:sp>
      <p:pic>
        <p:nvPicPr>
          <p:cNvPr id="5" name="Picture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A2D8966-00FF-4F97-96FE-F6D8598743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" b="4404"/>
          <a:stretch>
            <a:fillRect/>
          </a:stretch>
        </p:blipFill>
        <p:spPr>
          <a:xfrm>
            <a:off x="4721225" y="1773237"/>
            <a:ext cx="7470775" cy="50847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E6FF4C-D4F6-4465-8F18-AB30135FB964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4</a:t>
            </a:r>
          </a:p>
        </p:txBody>
      </p:sp>
    </p:spTree>
    <p:extLst>
      <p:ext uri="{BB962C8B-B14F-4D97-AF65-F5344CB8AC3E}">
        <p14:creationId xmlns:p14="http://schemas.microsoft.com/office/powerpoint/2010/main" val="372438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B20B-A311-4B32-A8A1-EFA971E6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4BF93-9784-4ACD-BE40-66190C9E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87" y="2505456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Detailed, and visual summary of what we learned in CEIS106</a:t>
            </a:r>
          </a:p>
        </p:txBody>
      </p:sp>
    </p:spTree>
    <p:extLst>
      <p:ext uri="{BB962C8B-B14F-4D97-AF65-F5344CB8AC3E}">
        <p14:creationId xmlns:p14="http://schemas.microsoft.com/office/powerpoint/2010/main" val="163220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0998-AA98-41F4-A6E9-31ABC95B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FDB2-62B2-42A9-9FB6-8570056E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 IP host configurations</a:t>
            </a:r>
          </a:p>
          <a:p>
            <a:r>
              <a:rPr lang="en-US" dirty="0"/>
              <a:t>Manage network interfaces</a:t>
            </a:r>
          </a:p>
          <a:p>
            <a:r>
              <a:rPr lang="en-US" dirty="0"/>
              <a:t>Use network utilities</a:t>
            </a:r>
          </a:p>
        </p:txBody>
      </p:sp>
    </p:spTree>
    <p:extLst>
      <p:ext uri="{BB962C8B-B14F-4D97-AF65-F5344CB8AC3E}">
        <p14:creationId xmlns:p14="http://schemas.microsoft.com/office/powerpoint/2010/main" val="3476865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61" y="833214"/>
            <a:ext cx="811388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2105" y="2476956"/>
            <a:ext cx="5323645" cy="4182562"/>
          </a:xfrm>
        </p:spPr>
        <p:txBody>
          <a:bodyPr>
            <a:normAutofit/>
          </a:bodyPr>
          <a:lstStyle/>
          <a:p>
            <a:r>
              <a:rPr lang="en-US" sz="1900" dirty="0"/>
              <a:t>1. What is the IP address of your Ubuntu machine?</a:t>
            </a:r>
          </a:p>
          <a:p>
            <a:r>
              <a:rPr lang="en-US" dirty="0"/>
              <a:t>Answer here: 198.168.1.104</a:t>
            </a:r>
          </a:p>
          <a:p>
            <a:endParaRPr lang="en-US" dirty="0"/>
          </a:p>
          <a:p>
            <a:r>
              <a:rPr lang="en-US" sz="1900" dirty="0"/>
              <a:t>2. What is the IP address of its default gateway?</a:t>
            </a:r>
          </a:p>
          <a:p>
            <a:r>
              <a:rPr lang="en-US" dirty="0"/>
              <a:t>Answer here: 192.168.1.1</a:t>
            </a:r>
          </a:p>
          <a:p>
            <a:r>
              <a:rPr lang="en-US" sz="1900" dirty="0"/>
              <a:t>3. What is the IP address of its DHCP server?</a:t>
            </a:r>
          </a:p>
          <a:p>
            <a:r>
              <a:rPr lang="en-US" dirty="0"/>
              <a:t>Answer here: 192.168.1.1</a:t>
            </a:r>
          </a:p>
          <a:p>
            <a:endParaRPr lang="en-US" sz="1900" dirty="0"/>
          </a:p>
          <a:p>
            <a:r>
              <a:rPr lang="en-US" sz="1900" dirty="0"/>
              <a:t>4. What is the IP address of its DNS server?</a:t>
            </a:r>
          </a:p>
          <a:p>
            <a:r>
              <a:rPr lang="en-US" dirty="0"/>
              <a:t>Answer here: 192.168.1.1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29802BD5-2132-49D8-88DE-A6E47098B9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r="646"/>
          <a:stretch>
            <a:fillRect/>
          </a:stretch>
        </p:blipFill>
        <p:spPr>
          <a:xfrm>
            <a:off x="7011305" y="2876506"/>
            <a:ext cx="4945062" cy="37830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8FE984-FB57-4D93-A997-C441434E133F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5</a:t>
            </a:r>
          </a:p>
        </p:txBody>
      </p:sp>
    </p:spTree>
    <p:extLst>
      <p:ext uri="{BB962C8B-B14F-4D97-AF65-F5344CB8AC3E}">
        <p14:creationId xmlns:p14="http://schemas.microsoft.com/office/powerpoint/2010/main" val="2321169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25" y="820023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9976" y="2468627"/>
            <a:ext cx="9317901" cy="4118687"/>
          </a:xfrm>
        </p:spPr>
        <p:txBody>
          <a:bodyPr/>
          <a:lstStyle/>
          <a:p>
            <a:r>
              <a:rPr lang="en-US" sz="1800" dirty="0"/>
              <a:t>1. 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dhclient</a:t>
            </a:r>
            <a:r>
              <a:rPr lang="en-US" sz="1800" b="1" dirty="0"/>
              <a:t>  –v  –r  eth0</a:t>
            </a:r>
            <a:r>
              <a:rPr lang="en-US" sz="1800" dirty="0"/>
              <a:t> command? [hint: the message name is in uppercase.]</a:t>
            </a:r>
          </a:p>
          <a:p>
            <a:r>
              <a:rPr lang="en-US" dirty="0"/>
              <a:t>Answer here: DHCPRELEASE</a:t>
            </a:r>
          </a:p>
          <a:p>
            <a:endParaRPr lang="en-US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dhclient</a:t>
            </a:r>
            <a:r>
              <a:rPr lang="en-US" sz="1800" b="1" dirty="0"/>
              <a:t>  –v  eth0 </a:t>
            </a:r>
            <a:r>
              <a:rPr lang="en-US" sz="1800" dirty="0"/>
              <a:t>command? [hint: the message names are in uppercase.]</a:t>
            </a:r>
          </a:p>
          <a:p>
            <a:r>
              <a:rPr lang="en-US" dirty="0"/>
              <a:t>Answer here: DHCPDISCOVER, DHCPOFFER, DHCPREQUEST, DHCPACK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6F1F1-BBEE-4F8D-9EAF-B148B9E751CA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5</a:t>
            </a:r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4" y="365774"/>
            <a:ext cx="6057186" cy="1694448"/>
          </a:xfrm>
        </p:spPr>
        <p:txBody>
          <a:bodyPr>
            <a:normAutofit/>
          </a:bodyPr>
          <a:lstStyle/>
          <a:p>
            <a:r>
              <a:rPr lang="en-US" sz="4400" dirty="0"/>
              <a:t>Use network utilities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B442D353-3F03-457E-9686-888D09D892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b="4611"/>
          <a:stretch>
            <a:fillRect/>
          </a:stretch>
        </p:blipFill>
        <p:spPr>
          <a:xfrm>
            <a:off x="4645189" y="1741256"/>
            <a:ext cx="7470775" cy="508635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940152"/>
            <a:ext cx="2739435" cy="26885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9DA87-2191-4975-BD88-6A4CF2FF15D1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5</a:t>
            </a:r>
          </a:p>
        </p:txBody>
      </p:sp>
    </p:spTree>
    <p:extLst>
      <p:ext uri="{BB962C8B-B14F-4D97-AF65-F5344CB8AC3E}">
        <p14:creationId xmlns:p14="http://schemas.microsoft.com/office/powerpoint/2010/main" val="1165858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0998-AA98-41F4-A6E9-31ABC95B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FDB2-62B2-42A9-9FB6-8570056E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 Linux processes</a:t>
            </a:r>
          </a:p>
          <a:p>
            <a:r>
              <a:rPr lang="en-US" dirty="0"/>
              <a:t>Monitor User activities</a:t>
            </a:r>
          </a:p>
          <a:p>
            <a:r>
              <a:rPr lang="en-US" dirty="0"/>
              <a:t>Monitor network bandwidth usage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23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67" y="820023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1260" y="2624700"/>
            <a:ext cx="8640718" cy="3820239"/>
          </a:xfrm>
        </p:spPr>
        <p:txBody>
          <a:bodyPr>
            <a:normAutofit/>
          </a:bodyPr>
          <a:lstStyle/>
          <a:p>
            <a:r>
              <a:rPr lang="en-US" sz="1800" dirty="0"/>
              <a:t>1. What is the default action of the </a:t>
            </a:r>
            <a:r>
              <a:rPr lang="en-US" sz="1800" i="1" dirty="0"/>
              <a:t>15 SIGTERM </a:t>
            </a:r>
            <a:r>
              <a:rPr lang="en-US" sz="1800" dirty="0"/>
              <a:t>kill signal?</a:t>
            </a:r>
          </a:p>
          <a:p>
            <a:r>
              <a:rPr lang="en-US" dirty="0"/>
              <a:t>Answer here: It terminates the process </a:t>
            </a:r>
          </a:p>
          <a:p>
            <a:endParaRPr lang="en-US" dirty="0"/>
          </a:p>
          <a:p>
            <a:r>
              <a:rPr lang="en-US" sz="1800" dirty="0"/>
              <a:t>2. In the System Monitor window, click on </a:t>
            </a:r>
            <a:r>
              <a:rPr lang="en-US" sz="1800" i="1" dirty="0"/>
              <a:t>% CPU </a:t>
            </a:r>
            <a:r>
              <a:rPr lang="en-US" sz="1800" dirty="0"/>
              <a:t>to sort the processes by CPU load. Which process shows the highest percentage of CPU usage?</a:t>
            </a:r>
          </a:p>
          <a:p>
            <a:r>
              <a:rPr lang="en-US" dirty="0"/>
              <a:t>Answer here: student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26917-649C-4220-8794-6848B3635955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6</a:t>
            </a:r>
          </a:p>
        </p:txBody>
      </p:sp>
    </p:spTree>
    <p:extLst>
      <p:ext uri="{BB962C8B-B14F-4D97-AF65-F5344CB8AC3E}">
        <p14:creationId xmlns:p14="http://schemas.microsoft.com/office/powerpoint/2010/main" val="46275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11" y="900828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1213" y="2317181"/>
            <a:ext cx="9317901" cy="4118687"/>
          </a:xfrm>
        </p:spPr>
        <p:txBody>
          <a:bodyPr>
            <a:normAutofit/>
          </a:bodyPr>
          <a:lstStyle/>
          <a:p>
            <a:r>
              <a:rPr lang="en-US" sz="1800" dirty="0"/>
              <a:t>Issue the </a:t>
            </a:r>
            <a:r>
              <a:rPr lang="en-US" sz="1800" b="1" dirty="0" err="1"/>
              <a:t>sudo</a:t>
            </a:r>
            <a:r>
              <a:rPr lang="en-US" sz="1800" b="1" dirty="0"/>
              <a:t>  action  on </a:t>
            </a:r>
            <a:r>
              <a:rPr lang="en-US" sz="1800" dirty="0"/>
              <a:t>command to turn on GNC accounting. Run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b="1" dirty="0"/>
              <a:t> </a:t>
            </a:r>
            <a:r>
              <a:rPr lang="en-US" sz="1800" dirty="0"/>
              <a:t>command. Enter </a:t>
            </a:r>
            <a:r>
              <a:rPr lang="en-US" sz="1800" b="1" dirty="0" err="1"/>
              <a:t>lastcomm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dirty="0"/>
              <a:t> to check if the </a:t>
            </a:r>
            <a:r>
              <a:rPr lang="en-US" sz="1800" i="1" dirty="0" err="1"/>
              <a:t>updatedb</a:t>
            </a:r>
            <a:r>
              <a:rPr lang="en-US" sz="1800" dirty="0"/>
              <a:t> command was executed before. Remember to turn off GNC accounting (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off</a:t>
            </a:r>
            <a:r>
              <a:rPr lang="en-US" sz="1800" dirty="0"/>
              <a:t>) after answering the questions.</a:t>
            </a:r>
          </a:p>
          <a:p>
            <a:r>
              <a:rPr lang="en-US" sz="1800" dirty="0"/>
              <a:t>1. What flag value is displayed in the output?</a:t>
            </a:r>
          </a:p>
          <a:p>
            <a:r>
              <a:rPr lang="en-US" dirty="0"/>
              <a:t>Answer here: S</a:t>
            </a:r>
          </a:p>
          <a:p>
            <a:endParaRPr lang="en-US" sz="1800" dirty="0"/>
          </a:p>
          <a:p>
            <a:r>
              <a:rPr lang="en-US" sz="1800" dirty="0"/>
              <a:t>2. Why is the name of the user who ran the processes shown as root, not student?</a:t>
            </a:r>
          </a:p>
          <a:p>
            <a:r>
              <a:rPr lang="en-US" dirty="0"/>
              <a:t>Answer here: root is the only user account with permissions to modify.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5C431-CC78-4D78-A4F0-55E0F6625F91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6</a:t>
            </a:r>
          </a:p>
        </p:txBody>
      </p:sp>
    </p:spTree>
    <p:extLst>
      <p:ext uri="{BB962C8B-B14F-4D97-AF65-F5344CB8AC3E}">
        <p14:creationId xmlns:p14="http://schemas.microsoft.com/office/powerpoint/2010/main" val="3249213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710" y="62459"/>
            <a:ext cx="9128707" cy="2301077"/>
          </a:xfrm>
        </p:spPr>
        <p:txBody>
          <a:bodyPr>
            <a:normAutofit/>
          </a:bodyPr>
          <a:lstStyle/>
          <a:p>
            <a:r>
              <a:rPr lang="en-US" sz="4400" dirty="0"/>
              <a:t>Monitor network bandwidth usage</a:t>
            </a:r>
          </a:p>
        </p:txBody>
      </p:sp>
      <p:pic>
        <p:nvPicPr>
          <p:cNvPr id="4" name="Picture Placeholder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FB8CE68-4B43-4C33-9384-9725D245D4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" b="4011"/>
          <a:stretch>
            <a:fillRect/>
          </a:stretch>
        </p:blipFill>
        <p:spPr>
          <a:xfrm>
            <a:off x="4668838" y="1671637"/>
            <a:ext cx="7523162" cy="51863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3357977"/>
            <a:ext cx="2758843" cy="2741585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1206B-113C-48A8-AC08-36748D76BFE3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6</a:t>
            </a:r>
          </a:p>
        </p:txBody>
      </p:sp>
    </p:spTree>
    <p:extLst>
      <p:ext uri="{BB962C8B-B14F-4D97-AF65-F5344CB8AC3E}">
        <p14:creationId xmlns:p14="http://schemas.microsoft.com/office/powerpoint/2010/main" val="4258041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0998-AA98-41F4-A6E9-31ABC95B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FDB2-62B2-42A9-9FB6-8570056E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Remembering User passwords on Ubuntu</a:t>
            </a:r>
          </a:p>
          <a:p>
            <a:r>
              <a:rPr lang="en-US" dirty="0"/>
              <a:t>Spelling errors causing scripts not to run</a:t>
            </a:r>
          </a:p>
          <a:p>
            <a:r>
              <a:rPr lang="en-US" dirty="0"/>
              <a:t>Virtual Machine wouldn’t run Ubuntu properly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05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0998-AA98-41F4-A6E9-31ABC95B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FDB2-62B2-42A9-9FB6-8570056E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Extensive knowledge of Linux Operating system</a:t>
            </a:r>
          </a:p>
          <a:p>
            <a:r>
              <a:rPr lang="en-US" dirty="0"/>
              <a:t>Using various commands to fulfill different functions</a:t>
            </a:r>
          </a:p>
          <a:p>
            <a:r>
              <a:rPr lang="en-US" dirty="0"/>
              <a:t>Adding and removing new users</a:t>
            </a:r>
          </a:p>
          <a:p>
            <a:r>
              <a:rPr lang="en-US" dirty="0"/>
              <a:t>Adding user permissions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9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0998-AA98-41F4-A6E9-31ABC95B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FDB2-62B2-42A9-9FB6-8570056E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Accessing Linux through Virtual Machine</a:t>
            </a:r>
          </a:p>
        </p:txBody>
      </p:sp>
    </p:spTree>
    <p:extLst>
      <p:ext uri="{BB962C8B-B14F-4D97-AF65-F5344CB8AC3E}">
        <p14:creationId xmlns:p14="http://schemas.microsoft.com/office/powerpoint/2010/main" val="3361986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0998-AA98-41F4-A6E9-31ABC95B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FDB2-62B2-42A9-9FB6-8570056E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covered fundamental topics of the Linux Operating system, using Ubuntu</a:t>
            </a:r>
          </a:p>
          <a:p>
            <a:r>
              <a:rPr lang="en-US" dirty="0"/>
              <a:t>Building this project provided hands on learning opportunity to put into practice the topics covered in the course.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7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E154-3516-43E8-9A7D-873B49C8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Linux through Virtual Machine</a:t>
            </a:r>
          </a:p>
        </p:txBody>
      </p:sp>
      <p:pic>
        <p:nvPicPr>
          <p:cNvPr id="5" name="Content Placeholder 4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9586BA9C-2D83-4DB2-8406-32CE23A69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89" y="2138837"/>
            <a:ext cx="8335112" cy="43547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3F791-D57A-4A4C-B420-68D2D9A4CF6B}"/>
              </a:ext>
            </a:extLst>
          </p:cNvPr>
          <p:cNvSpPr txBox="1"/>
          <p:nvPr/>
        </p:nvSpPr>
        <p:spPr>
          <a:xfrm>
            <a:off x="443060" y="3223967"/>
            <a:ext cx="215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Accessing Linux through Microsoft Azure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B1021-0CDE-4068-BBFD-B27FD55785AB}"/>
              </a:ext>
            </a:extLst>
          </p:cNvPr>
          <p:cNvSpPr txBox="1"/>
          <p:nvPr/>
        </p:nvSpPr>
        <p:spPr>
          <a:xfrm>
            <a:off x="10944519" y="1061359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1</a:t>
            </a:r>
          </a:p>
        </p:txBody>
      </p:sp>
    </p:spTree>
    <p:extLst>
      <p:ext uri="{BB962C8B-B14F-4D97-AF65-F5344CB8AC3E}">
        <p14:creationId xmlns:p14="http://schemas.microsoft.com/office/powerpoint/2010/main" val="362186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0998-AA98-41F4-A6E9-31ABC95B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FDB2-62B2-42A9-9FB6-8570056E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File tree</a:t>
            </a:r>
          </a:p>
          <a:p>
            <a:r>
              <a:rPr lang="en-US" dirty="0"/>
              <a:t>Creating files and directories</a:t>
            </a:r>
          </a:p>
          <a:p>
            <a:r>
              <a:rPr lang="en-US" dirty="0"/>
              <a:t>Copying and removing Files and Directories</a:t>
            </a:r>
          </a:p>
          <a:p>
            <a:r>
              <a:rPr lang="en-US" dirty="0"/>
              <a:t>Locating files and directories </a:t>
            </a:r>
          </a:p>
        </p:txBody>
      </p:sp>
    </p:spTree>
    <p:extLst>
      <p:ext uri="{BB962C8B-B14F-4D97-AF65-F5344CB8AC3E}">
        <p14:creationId xmlns:p14="http://schemas.microsoft.com/office/powerpoint/2010/main" val="266964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8" y="896936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Navigate the Linux filesystem tree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3472" y="2004138"/>
            <a:ext cx="8685056" cy="4695983"/>
          </a:xfrm>
        </p:spPr>
        <p:txBody>
          <a:bodyPr>
            <a:normAutofit/>
          </a:bodyPr>
          <a:lstStyle/>
          <a:p>
            <a:r>
              <a:rPr lang="en-US" sz="1800" dirty="0"/>
              <a:t>1. What is the </a:t>
            </a:r>
            <a:r>
              <a:rPr lang="en-US" sz="1800" i="1" dirty="0" err="1"/>
              <a:t>pwd</a:t>
            </a:r>
            <a:r>
              <a:rPr lang="en-US" sz="1800" dirty="0"/>
              <a:t> command an acronym for? What about the </a:t>
            </a:r>
            <a:r>
              <a:rPr lang="en-US" sz="1800" i="1" dirty="0"/>
              <a:t>cd</a:t>
            </a:r>
            <a:r>
              <a:rPr lang="en-US" sz="1800" dirty="0"/>
              <a:t> command?</a:t>
            </a:r>
          </a:p>
          <a:p>
            <a:r>
              <a:rPr lang="en-US" dirty="0"/>
              <a:t>Answer here: print working directory, and cd is change directory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2. Explain the differences between a relative path and an absolute/full path in Linux.</a:t>
            </a:r>
          </a:p>
          <a:p>
            <a:r>
              <a:rPr lang="en-US" dirty="0"/>
              <a:t>Answer here: relative path is related to the </a:t>
            </a:r>
            <a:r>
              <a:rPr lang="en-US" dirty="0" err="1"/>
              <a:t>pwd</a:t>
            </a:r>
            <a:r>
              <a:rPr lang="en-US" dirty="0"/>
              <a:t> you are in. You would use the ‘cd (file name)’ command in the current </a:t>
            </a:r>
            <a:r>
              <a:rPr lang="en-US" dirty="0" err="1"/>
              <a:t>pwd</a:t>
            </a:r>
            <a:r>
              <a:rPr lang="en-US" dirty="0"/>
              <a:t>, where as absolute path would be cd /folder1/folder2/(file name) from Home (~)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Reference: Mod 2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DA71A-BBA6-47AE-933F-00F1202166F5}"/>
              </a:ext>
            </a:extLst>
          </p:cNvPr>
          <p:cNvSpPr txBox="1"/>
          <p:nvPr/>
        </p:nvSpPr>
        <p:spPr>
          <a:xfrm>
            <a:off x="10959822" y="1105244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2</a:t>
            </a:r>
          </a:p>
        </p:txBody>
      </p:sp>
    </p:spTree>
    <p:extLst>
      <p:ext uri="{BB962C8B-B14F-4D97-AF65-F5344CB8AC3E}">
        <p14:creationId xmlns:p14="http://schemas.microsoft.com/office/powerpoint/2010/main" val="334716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53" y="270262"/>
            <a:ext cx="7013797" cy="188547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Create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8D99BB7-B601-437D-B32F-03B004C685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r="1921"/>
          <a:stretch>
            <a:fillRect/>
          </a:stretch>
        </p:blipFill>
        <p:spPr>
          <a:xfrm>
            <a:off x="4619551" y="1796179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0358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CFEB6-F76D-4A1F-8D57-94578632ACE0}"/>
              </a:ext>
            </a:extLst>
          </p:cNvPr>
          <p:cNvSpPr txBox="1"/>
          <p:nvPr/>
        </p:nvSpPr>
        <p:spPr>
          <a:xfrm>
            <a:off x="1097796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2</a:t>
            </a:r>
          </a:p>
        </p:txBody>
      </p: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00353" cy="245483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Copy and remove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CC9A681-E333-4A9E-80EA-64267D490A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r="1787"/>
          <a:stretch>
            <a:fillRect/>
          </a:stretch>
        </p:blipFill>
        <p:spPr>
          <a:xfrm>
            <a:off x="4713287" y="1773237"/>
            <a:ext cx="7478713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0" y="3549728"/>
            <a:ext cx="2739435" cy="107553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the ‘</a:t>
            </a:r>
            <a:r>
              <a:rPr lang="en-US" dirty="0" err="1"/>
              <a:t>rmdir</a:t>
            </a:r>
            <a:r>
              <a:rPr lang="en-US" dirty="0"/>
              <a:t>’ command to remove directories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the ‘</a:t>
            </a:r>
            <a:r>
              <a:rPr lang="en-US" dirty="0" err="1"/>
              <a:t>rm’command</a:t>
            </a:r>
            <a:r>
              <a:rPr lang="en-US" dirty="0"/>
              <a:t> to remove files within a folder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61F3F-9F85-4FAE-8499-21880E50E537}"/>
              </a:ext>
            </a:extLst>
          </p:cNvPr>
          <p:cNvSpPr txBox="1"/>
          <p:nvPr/>
        </p:nvSpPr>
        <p:spPr>
          <a:xfrm>
            <a:off x="10943782" y="1042749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2</a:t>
            </a:r>
          </a:p>
        </p:txBody>
      </p:sp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4" y="426153"/>
            <a:ext cx="7615180" cy="194302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Locate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EF0D3FE-1653-4172-A407-CFE7239757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r="2016"/>
          <a:stretch>
            <a:fillRect/>
          </a:stretch>
        </p:blipFill>
        <p:spPr>
          <a:xfrm>
            <a:off x="4721225" y="1773237"/>
            <a:ext cx="7470775" cy="50847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981557"/>
            <a:ext cx="2739435" cy="1173193"/>
          </a:xfrm>
        </p:spPr>
        <p:txBody>
          <a:bodyPr/>
          <a:lstStyle/>
          <a:p>
            <a:r>
              <a:rPr lang="en-US" dirty="0"/>
              <a:t>Using the ‘locate’ command to search directories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B67B0-7714-4B8D-A6A0-BF03E522D934}"/>
              </a:ext>
            </a:extLst>
          </p:cNvPr>
          <p:cNvSpPr txBox="1"/>
          <p:nvPr/>
        </p:nvSpPr>
        <p:spPr>
          <a:xfrm>
            <a:off x="10960873" y="1028332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 2</a:t>
            </a:r>
          </a:p>
        </p:txBody>
      </p:sp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83</TotalTime>
  <Words>937</Words>
  <Application>Microsoft Office PowerPoint</Application>
  <PresentationFormat>Widescreen</PresentationFormat>
  <Paragraphs>148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Trebuchet MS</vt:lpstr>
      <vt:lpstr>Berlin</vt:lpstr>
      <vt:lpstr>CEIS 106</vt:lpstr>
      <vt:lpstr>Introduction</vt:lpstr>
      <vt:lpstr>Module 1</vt:lpstr>
      <vt:lpstr>Accessing Linux through Virtual Machine</vt:lpstr>
      <vt:lpstr>Module 2</vt:lpstr>
      <vt:lpstr>Navigate the Linux filesystem tree</vt:lpstr>
      <vt:lpstr>Create directories and files</vt:lpstr>
      <vt:lpstr>Copy and remove directories and files</vt:lpstr>
      <vt:lpstr>Locate directories and files</vt:lpstr>
      <vt:lpstr>Module 3</vt:lpstr>
      <vt:lpstr>Create a shell script</vt:lpstr>
      <vt:lpstr>Change script file permissions</vt:lpstr>
      <vt:lpstr>Set the PATH variable</vt:lpstr>
      <vt:lpstr>Make the PATH variable permanent</vt:lpstr>
      <vt:lpstr>Module 4</vt:lpstr>
      <vt:lpstr>Add users and groups in CLI</vt:lpstr>
      <vt:lpstr>Test user and group settings</vt:lpstr>
      <vt:lpstr>Add users in GUI</vt:lpstr>
      <vt:lpstr>Remove users and groups</vt:lpstr>
      <vt:lpstr>Module 5</vt:lpstr>
      <vt:lpstr>Discover host IP configurations</vt:lpstr>
      <vt:lpstr>Manage network interfaces</vt:lpstr>
      <vt:lpstr>Use network utilities</vt:lpstr>
      <vt:lpstr>Module 6</vt:lpstr>
      <vt:lpstr>Monitor Linux processes</vt:lpstr>
      <vt:lpstr>Monitor user activities</vt:lpstr>
      <vt:lpstr>Monitor network bandwidth usage</vt:lpstr>
      <vt:lpstr>Challenges</vt:lpstr>
      <vt:lpstr>Career skills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 106</dc:title>
  <dc:creator>A dePierro</dc:creator>
  <cp:lastModifiedBy>A dePierro</cp:lastModifiedBy>
  <cp:revision>13</cp:revision>
  <dcterms:created xsi:type="dcterms:W3CDTF">2021-06-22T15:15:11Z</dcterms:created>
  <dcterms:modified xsi:type="dcterms:W3CDTF">2021-06-22T18:31:32Z</dcterms:modified>
</cp:coreProperties>
</file>