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67" r:id="rId14"/>
    <p:sldId id="270" r:id="rId15"/>
    <p:sldId id="269"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100" d="100"/>
          <a:sy n="100" d="100"/>
        </p:scale>
        <p:origin x="2550" y="14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2275551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E2DB16-EF74-4AE6-9FB4-8FD4375DAAB4}"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1112267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900624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2467064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1214248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9545548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21869899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3765598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2687224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2636950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E2DB16-EF74-4AE6-9FB4-8FD4375DAAB4}"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1215957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E2DB16-EF74-4AE6-9FB4-8FD4375DAAB4}"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140242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E2DB16-EF74-4AE6-9FB4-8FD4375DAAB4}" type="datetimeFigureOut">
              <a:rPr lang="en-US" smtClean="0"/>
              <a:t>8/27/2022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2497968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E2DB16-EF74-4AE6-9FB4-8FD4375DAAB4}" type="datetimeFigureOut">
              <a:rPr lang="en-US" smtClean="0"/>
              <a:t>8/27/2022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1018213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E2DB16-EF74-4AE6-9FB4-8FD4375DAAB4}" type="datetimeFigureOut">
              <a:rPr lang="en-US" smtClean="0"/>
              <a:t>8/27/2022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4162899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E2DB16-EF74-4AE6-9FB4-8FD4375DAAB4}"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366468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E2DB16-EF74-4AE6-9FB4-8FD4375DAAB4}"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978AB2-9561-4BAA-84BA-F0AAD4C205C2}" type="slidenum">
              <a:rPr lang="en-US" smtClean="0"/>
              <a:t>‹#›</a:t>
            </a:fld>
            <a:endParaRPr lang="en-US"/>
          </a:p>
        </p:txBody>
      </p:sp>
    </p:spTree>
    <p:extLst>
      <p:ext uri="{BB962C8B-B14F-4D97-AF65-F5344CB8AC3E}">
        <p14:creationId xmlns:p14="http://schemas.microsoft.com/office/powerpoint/2010/main" val="3266905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8E2DB16-EF74-4AE6-9FB4-8FD4375DAAB4}" type="datetimeFigureOut">
              <a:rPr lang="en-US" smtClean="0"/>
              <a:t>8/27/2022</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F978AB2-9561-4BAA-84BA-F0AAD4C205C2}" type="slidenum">
              <a:rPr lang="en-US" smtClean="0"/>
              <a:t>‹#›</a:t>
            </a:fld>
            <a:endParaRPr lang="en-US"/>
          </a:p>
        </p:txBody>
      </p:sp>
    </p:spTree>
    <p:extLst>
      <p:ext uri="{BB962C8B-B14F-4D97-AF65-F5344CB8AC3E}">
        <p14:creationId xmlns:p14="http://schemas.microsoft.com/office/powerpoint/2010/main" val="9361942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020BD-0DE7-89F8-A4AE-E08ED7B9DAFD}"/>
              </a:ext>
            </a:extLst>
          </p:cNvPr>
          <p:cNvSpPr>
            <a:spLocks noGrp="1"/>
          </p:cNvSpPr>
          <p:nvPr>
            <p:ph type="ctrTitle"/>
          </p:nvPr>
        </p:nvSpPr>
        <p:spPr/>
        <p:txBody>
          <a:bodyPr/>
          <a:lstStyle/>
          <a:p>
            <a:r>
              <a:rPr lang="en-US" dirty="0"/>
              <a:t>CEIS312</a:t>
            </a:r>
          </a:p>
        </p:txBody>
      </p:sp>
      <p:sp>
        <p:nvSpPr>
          <p:cNvPr id="3" name="Subtitle 2">
            <a:extLst>
              <a:ext uri="{FF2B5EF4-FFF2-40B4-BE49-F238E27FC236}">
                <a16:creationId xmlns:a16="http://schemas.microsoft.com/office/drawing/2014/main" id="{46E7D8F9-1A81-D9AB-B4B2-12C28DA75C31}"/>
              </a:ext>
            </a:extLst>
          </p:cNvPr>
          <p:cNvSpPr>
            <a:spLocks noGrp="1"/>
          </p:cNvSpPr>
          <p:nvPr>
            <p:ph type="subTitle" idx="1"/>
          </p:nvPr>
        </p:nvSpPr>
        <p:spPr/>
        <p:txBody>
          <a:bodyPr>
            <a:normAutofit fontScale="85000" lnSpcReduction="20000"/>
          </a:bodyPr>
          <a:lstStyle/>
          <a:p>
            <a:r>
              <a:rPr lang="en-US" dirty="0"/>
              <a:t>Artificial Intelligence and Machine Learning</a:t>
            </a:r>
          </a:p>
          <a:p>
            <a:endParaRPr lang="en-US" dirty="0"/>
          </a:p>
          <a:p>
            <a:endParaRPr lang="en-US" dirty="0"/>
          </a:p>
          <a:p>
            <a:r>
              <a:rPr lang="en-US" dirty="0"/>
              <a:t>Anthony dePierro </a:t>
            </a:r>
          </a:p>
        </p:txBody>
      </p:sp>
    </p:spTree>
    <p:extLst>
      <p:ext uri="{BB962C8B-B14F-4D97-AF65-F5344CB8AC3E}">
        <p14:creationId xmlns:p14="http://schemas.microsoft.com/office/powerpoint/2010/main" val="2254145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020B1-51DF-F5AA-C17F-093C0637DB1E}"/>
              </a:ext>
            </a:extLst>
          </p:cNvPr>
          <p:cNvSpPr>
            <a:spLocks noGrp="1"/>
          </p:cNvSpPr>
          <p:nvPr>
            <p:ph type="title"/>
          </p:nvPr>
        </p:nvSpPr>
        <p:spPr>
          <a:xfrm>
            <a:off x="1756188" y="-190500"/>
            <a:ext cx="10018713" cy="1752599"/>
          </a:xfrm>
        </p:spPr>
        <p:txBody>
          <a:bodyPr/>
          <a:lstStyle/>
          <a:p>
            <a:r>
              <a:rPr lang="en-US" dirty="0"/>
              <a:t>Scoring the Model</a:t>
            </a:r>
          </a:p>
        </p:txBody>
      </p:sp>
      <p:pic>
        <p:nvPicPr>
          <p:cNvPr id="9" name="Picture 8">
            <a:extLst>
              <a:ext uri="{FF2B5EF4-FFF2-40B4-BE49-F238E27FC236}">
                <a16:creationId xmlns:a16="http://schemas.microsoft.com/office/drawing/2014/main" id="{A93C4AD5-6B03-DF65-8EDA-727CF202D1DD}"/>
              </a:ext>
            </a:extLst>
          </p:cNvPr>
          <p:cNvPicPr>
            <a:picLocks noChangeAspect="1"/>
          </p:cNvPicPr>
          <p:nvPr/>
        </p:nvPicPr>
        <p:blipFill>
          <a:blip r:embed="rId2"/>
          <a:stretch>
            <a:fillRect/>
          </a:stretch>
        </p:blipFill>
        <p:spPr>
          <a:xfrm>
            <a:off x="5320119" y="1338164"/>
            <a:ext cx="2890850" cy="5103845"/>
          </a:xfrm>
          <a:prstGeom prst="rect">
            <a:avLst/>
          </a:prstGeom>
        </p:spPr>
      </p:pic>
      <p:sp>
        <p:nvSpPr>
          <p:cNvPr id="10" name="TextBox 9">
            <a:extLst>
              <a:ext uri="{FF2B5EF4-FFF2-40B4-BE49-F238E27FC236}">
                <a16:creationId xmlns:a16="http://schemas.microsoft.com/office/drawing/2014/main" id="{EC24F3EB-8BFF-0445-3E83-C50260F2A4BB}"/>
              </a:ext>
            </a:extLst>
          </p:cNvPr>
          <p:cNvSpPr txBox="1"/>
          <p:nvPr/>
        </p:nvSpPr>
        <p:spPr>
          <a:xfrm>
            <a:off x="2288033" y="3553411"/>
            <a:ext cx="1745991" cy="369332"/>
          </a:xfrm>
          <a:prstGeom prst="rect">
            <a:avLst/>
          </a:prstGeom>
          <a:noFill/>
        </p:spPr>
        <p:txBody>
          <a:bodyPr wrap="none" rtlCol="0">
            <a:spAutoFit/>
          </a:bodyPr>
          <a:lstStyle/>
          <a:p>
            <a:r>
              <a:rPr lang="en-US" dirty="0"/>
              <a:t>Data was scored</a:t>
            </a:r>
          </a:p>
        </p:txBody>
      </p:sp>
    </p:spTree>
    <p:extLst>
      <p:ext uri="{BB962C8B-B14F-4D97-AF65-F5344CB8AC3E}">
        <p14:creationId xmlns:p14="http://schemas.microsoft.com/office/powerpoint/2010/main" val="2609622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30BBD-8812-8DDD-7975-53FF00DC3D62}"/>
              </a:ext>
            </a:extLst>
          </p:cNvPr>
          <p:cNvSpPr>
            <a:spLocks noGrp="1"/>
          </p:cNvSpPr>
          <p:nvPr>
            <p:ph type="title"/>
          </p:nvPr>
        </p:nvSpPr>
        <p:spPr>
          <a:xfrm>
            <a:off x="1381674" y="-190500"/>
            <a:ext cx="10018713" cy="1752599"/>
          </a:xfrm>
        </p:spPr>
        <p:txBody>
          <a:bodyPr/>
          <a:lstStyle/>
          <a:p>
            <a:r>
              <a:rPr lang="en-US" dirty="0"/>
              <a:t>Evaluate the Model-Final results</a:t>
            </a:r>
          </a:p>
        </p:txBody>
      </p:sp>
      <p:pic>
        <p:nvPicPr>
          <p:cNvPr id="5" name="Picture 4">
            <a:extLst>
              <a:ext uri="{FF2B5EF4-FFF2-40B4-BE49-F238E27FC236}">
                <a16:creationId xmlns:a16="http://schemas.microsoft.com/office/drawing/2014/main" id="{EBF97691-FFCB-341D-8FF8-775C96A01BA3}"/>
              </a:ext>
            </a:extLst>
          </p:cNvPr>
          <p:cNvPicPr>
            <a:picLocks noChangeAspect="1"/>
          </p:cNvPicPr>
          <p:nvPr/>
        </p:nvPicPr>
        <p:blipFill>
          <a:blip r:embed="rId2"/>
          <a:stretch>
            <a:fillRect/>
          </a:stretch>
        </p:blipFill>
        <p:spPr>
          <a:xfrm>
            <a:off x="3252007" y="1226197"/>
            <a:ext cx="6278045" cy="5170155"/>
          </a:xfrm>
          <a:prstGeom prst="rect">
            <a:avLst/>
          </a:prstGeom>
        </p:spPr>
      </p:pic>
      <p:sp>
        <p:nvSpPr>
          <p:cNvPr id="6" name="TextBox 5">
            <a:extLst>
              <a:ext uri="{FF2B5EF4-FFF2-40B4-BE49-F238E27FC236}">
                <a16:creationId xmlns:a16="http://schemas.microsoft.com/office/drawing/2014/main" id="{7C81F7F7-7966-4B26-B535-3793F3D47910}"/>
              </a:ext>
            </a:extLst>
          </p:cNvPr>
          <p:cNvSpPr txBox="1"/>
          <p:nvPr/>
        </p:nvSpPr>
        <p:spPr>
          <a:xfrm>
            <a:off x="9744075" y="2419350"/>
            <a:ext cx="2314575" cy="2308324"/>
          </a:xfrm>
          <a:prstGeom prst="rect">
            <a:avLst/>
          </a:prstGeom>
          <a:noFill/>
        </p:spPr>
        <p:txBody>
          <a:bodyPr wrap="square" rtlCol="0">
            <a:spAutoFit/>
          </a:bodyPr>
          <a:lstStyle/>
          <a:p>
            <a:r>
              <a:rPr lang="en-US" dirty="0"/>
              <a:t>Metrics on the right were my original results. In an effort improve, I changed some features of the experiment and succeeded, as seen on the left metrics.</a:t>
            </a:r>
          </a:p>
        </p:txBody>
      </p:sp>
    </p:spTree>
    <p:extLst>
      <p:ext uri="{BB962C8B-B14F-4D97-AF65-F5344CB8AC3E}">
        <p14:creationId xmlns:p14="http://schemas.microsoft.com/office/powerpoint/2010/main" val="1348199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00DEA-8C54-4E04-C108-760043594028}"/>
              </a:ext>
            </a:extLst>
          </p:cNvPr>
          <p:cNvSpPr>
            <a:spLocks noGrp="1"/>
          </p:cNvSpPr>
          <p:nvPr>
            <p:ph type="title"/>
          </p:nvPr>
        </p:nvSpPr>
        <p:spPr>
          <a:xfrm>
            <a:off x="1484309" y="-190500"/>
            <a:ext cx="10018713" cy="1752599"/>
          </a:xfrm>
        </p:spPr>
        <p:txBody>
          <a:bodyPr/>
          <a:lstStyle/>
          <a:p>
            <a:r>
              <a:rPr lang="en-US" dirty="0"/>
              <a:t>Full diagram</a:t>
            </a:r>
          </a:p>
        </p:txBody>
      </p:sp>
      <p:pic>
        <p:nvPicPr>
          <p:cNvPr id="5" name="Picture 4">
            <a:extLst>
              <a:ext uri="{FF2B5EF4-FFF2-40B4-BE49-F238E27FC236}">
                <a16:creationId xmlns:a16="http://schemas.microsoft.com/office/drawing/2014/main" id="{6FADE743-1BC8-4475-D9E1-4D8BB3F456AD}"/>
              </a:ext>
            </a:extLst>
          </p:cNvPr>
          <p:cNvPicPr>
            <a:picLocks noChangeAspect="1"/>
          </p:cNvPicPr>
          <p:nvPr/>
        </p:nvPicPr>
        <p:blipFill>
          <a:blip r:embed="rId2"/>
          <a:stretch>
            <a:fillRect/>
          </a:stretch>
        </p:blipFill>
        <p:spPr>
          <a:xfrm>
            <a:off x="2983702" y="1019174"/>
            <a:ext cx="7637223" cy="5657851"/>
          </a:xfrm>
          <a:prstGeom prst="rect">
            <a:avLst/>
          </a:prstGeom>
        </p:spPr>
      </p:pic>
    </p:spTree>
    <p:extLst>
      <p:ext uri="{BB962C8B-B14F-4D97-AF65-F5344CB8AC3E}">
        <p14:creationId xmlns:p14="http://schemas.microsoft.com/office/powerpoint/2010/main" val="4092615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73DB-E074-D51A-1466-5CC490C1FCA1}"/>
              </a:ext>
            </a:extLst>
          </p:cNvPr>
          <p:cNvSpPr>
            <a:spLocks noGrp="1"/>
          </p:cNvSpPr>
          <p:nvPr>
            <p:ph type="title"/>
          </p:nvPr>
        </p:nvSpPr>
        <p:spPr/>
        <p:txBody>
          <a:bodyPr/>
          <a:lstStyle/>
          <a:p>
            <a:r>
              <a:rPr lang="en-US" dirty="0"/>
              <a:t>Iteration Process</a:t>
            </a:r>
          </a:p>
        </p:txBody>
      </p:sp>
      <p:sp>
        <p:nvSpPr>
          <p:cNvPr id="3" name="Content Placeholder 2">
            <a:extLst>
              <a:ext uri="{FF2B5EF4-FFF2-40B4-BE49-F238E27FC236}">
                <a16:creationId xmlns:a16="http://schemas.microsoft.com/office/drawing/2014/main" id="{0C0A194B-18AC-5F82-431A-CC3F25D3E7D4}"/>
              </a:ext>
            </a:extLst>
          </p:cNvPr>
          <p:cNvSpPr>
            <a:spLocks noGrp="1"/>
          </p:cNvSpPr>
          <p:nvPr>
            <p:ph idx="1"/>
          </p:nvPr>
        </p:nvSpPr>
        <p:spPr>
          <a:xfrm>
            <a:off x="1484310" y="2024743"/>
            <a:ext cx="10018713" cy="3766457"/>
          </a:xfrm>
        </p:spPr>
        <p:txBody>
          <a:bodyPr/>
          <a:lstStyle/>
          <a:p>
            <a:r>
              <a:rPr lang="en-US" dirty="0"/>
              <a:t>I originally chose to exclude all data that did not have an integer, as I felt it did not need to be included</a:t>
            </a:r>
          </a:p>
          <a:p>
            <a:r>
              <a:rPr lang="en-US" dirty="0"/>
              <a:t>I chose to further remove shelf, weight, and cups because the data is not relevant.</a:t>
            </a:r>
          </a:p>
          <a:p>
            <a:r>
              <a:rPr lang="en-US" dirty="0"/>
              <a:t>While still using rating on the train model, I was able to achieve a higher R2 from 0.988079 to 0.989617!</a:t>
            </a:r>
          </a:p>
          <a:p>
            <a:r>
              <a:rPr lang="en-US" dirty="0"/>
              <a:t>I noticed vitamins were very influential. using vitamins in the train model caused the R2 to drop to 0.450771</a:t>
            </a:r>
          </a:p>
        </p:txBody>
      </p:sp>
      <p:pic>
        <p:nvPicPr>
          <p:cNvPr id="5" name="Picture 4">
            <a:extLst>
              <a:ext uri="{FF2B5EF4-FFF2-40B4-BE49-F238E27FC236}">
                <a16:creationId xmlns:a16="http://schemas.microsoft.com/office/drawing/2014/main" id="{76850D6A-9531-1A65-A6D0-D5BB9CA8EAFB}"/>
              </a:ext>
            </a:extLst>
          </p:cNvPr>
          <p:cNvPicPr>
            <a:picLocks noChangeAspect="1"/>
          </p:cNvPicPr>
          <p:nvPr/>
        </p:nvPicPr>
        <p:blipFill>
          <a:blip r:embed="rId2"/>
          <a:stretch>
            <a:fillRect/>
          </a:stretch>
        </p:blipFill>
        <p:spPr>
          <a:xfrm>
            <a:off x="2719387" y="5867400"/>
            <a:ext cx="7000875" cy="457200"/>
          </a:xfrm>
          <a:prstGeom prst="rect">
            <a:avLst/>
          </a:prstGeom>
        </p:spPr>
      </p:pic>
    </p:spTree>
    <p:extLst>
      <p:ext uri="{BB962C8B-B14F-4D97-AF65-F5344CB8AC3E}">
        <p14:creationId xmlns:p14="http://schemas.microsoft.com/office/powerpoint/2010/main" val="1165437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5AE7A-1587-1DFA-4AE7-062565DF393F}"/>
              </a:ext>
            </a:extLst>
          </p:cNvPr>
          <p:cNvSpPr>
            <a:spLocks noGrp="1"/>
          </p:cNvSpPr>
          <p:nvPr>
            <p:ph type="title"/>
          </p:nvPr>
        </p:nvSpPr>
        <p:spPr/>
        <p:txBody>
          <a:bodyPr/>
          <a:lstStyle/>
          <a:p>
            <a:r>
              <a:rPr lang="en-US" dirty="0"/>
              <a:t>Career Skills</a:t>
            </a:r>
          </a:p>
        </p:txBody>
      </p:sp>
      <p:sp>
        <p:nvSpPr>
          <p:cNvPr id="3" name="Content Placeholder 2">
            <a:extLst>
              <a:ext uri="{FF2B5EF4-FFF2-40B4-BE49-F238E27FC236}">
                <a16:creationId xmlns:a16="http://schemas.microsoft.com/office/drawing/2014/main" id="{3E13A8AE-3A97-6297-EB26-442A5AF70380}"/>
              </a:ext>
            </a:extLst>
          </p:cNvPr>
          <p:cNvSpPr>
            <a:spLocks noGrp="1"/>
          </p:cNvSpPr>
          <p:nvPr>
            <p:ph idx="1"/>
          </p:nvPr>
        </p:nvSpPr>
        <p:spPr/>
        <p:txBody>
          <a:bodyPr/>
          <a:lstStyle/>
          <a:p>
            <a:r>
              <a:rPr lang="en-US" dirty="0"/>
              <a:t>Microsoft Machine Learning Studio</a:t>
            </a:r>
          </a:p>
          <a:p>
            <a:r>
              <a:rPr lang="en-US" dirty="0"/>
              <a:t>Evaluation of ML performance</a:t>
            </a:r>
          </a:p>
          <a:p>
            <a:r>
              <a:rPr lang="en-US" dirty="0"/>
              <a:t>Determining important features to influence outcomes</a:t>
            </a:r>
          </a:p>
        </p:txBody>
      </p:sp>
    </p:spTree>
    <p:extLst>
      <p:ext uri="{BB962C8B-B14F-4D97-AF65-F5344CB8AC3E}">
        <p14:creationId xmlns:p14="http://schemas.microsoft.com/office/powerpoint/2010/main" val="2933760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70B64-3CD6-F985-70FA-5B13E554B950}"/>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D07BF49E-1C47-5003-4775-6D50928FCB36}"/>
              </a:ext>
            </a:extLst>
          </p:cNvPr>
          <p:cNvSpPr>
            <a:spLocks noGrp="1"/>
          </p:cNvSpPr>
          <p:nvPr>
            <p:ph idx="1"/>
          </p:nvPr>
        </p:nvSpPr>
        <p:spPr/>
        <p:txBody>
          <a:bodyPr/>
          <a:lstStyle/>
          <a:p>
            <a:r>
              <a:rPr lang="en-US" dirty="0"/>
              <a:t>Getting the R2 to fall above a .70</a:t>
            </a:r>
          </a:p>
          <a:p>
            <a:r>
              <a:rPr lang="en-US" dirty="0"/>
              <a:t>Permutation Feature Importance kept crashing the experiment</a:t>
            </a:r>
          </a:p>
          <a:p>
            <a:r>
              <a:rPr lang="en-US" dirty="0"/>
              <a:t>Trial and error until receiving desired results, or results that did not crash the experiment.</a:t>
            </a:r>
          </a:p>
        </p:txBody>
      </p:sp>
    </p:spTree>
    <p:extLst>
      <p:ext uri="{BB962C8B-B14F-4D97-AF65-F5344CB8AC3E}">
        <p14:creationId xmlns:p14="http://schemas.microsoft.com/office/powerpoint/2010/main" val="1704607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BCC91-422F-012A-8C6E-81C9B3AE7426}"/>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5CEE7B9F-7300-15BD-B1D0-F06E190A397F}"/>
              </a:ext>
            </a:extLst>
          </p:cNvPr>
          <p:cNvSpPr>
            <a:spLocks noGrp="1"/>
          </p:cNvSpPr>
          <p:nvPr>
            <p:ph idx="1"/>
          </p:nvPr>
        </p:nvSpPr>
        <p:spPr/>
        <p:txBody>
          <a:bodyPr/>
          <a:lstStyle/>
          <a:p>
            <a:r>
              <a:rPr lang="en-US" dirty="0"/>
              <a:t>I have learned many things from this course, including a better understanding of Machine learning. This class has been very useful in learning how to create evaluate machine learning models and experiments.</a:t>
            </a:r>
          </a:p>
        </p:txBody>
      </p:sp>
    </p:spTree>
    <p:extLst>
      <p:ext uri="{BB962C8B-B14F-4D97-AF65-F5344CB8AC3E}">
        <p14:creationId xmlns:p14="http://schemas.microsoft.com/office/powerpoint/2010/main" val="984263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D1F5B-5109-D8E0-9C83-C6B51A0C731D}"/>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1CCC35FD-3795-0EB8-1493-07C92C946618}"/>
              </a:ext>
            </a:extLst>
          </p:cNvPr>
          <p:cNvSpPr>
            <a:spLocks noGrp="1"/>
          </p:cNvSpPr>
          <p:nvPr>
            <p:ph idx="1"/>
          </p:nvPr>
        </p:nvSpPr>
        <p:spPr/>
        <p:txBody>
          <a:bodyPr/>
          <a:lstStyle/>
          <a:p>
            <a:r>
              <a:rPr lang="en-US" sz="1800" dirty="0">
                <a:effectLst/>
                <a:latin typeface="Calibri" panose="020F0502020204030204" pitchFamily="34" charset="0"/>
                <a:ea typeface="Segoe UI" panose="020B0502040204020203" pitchFamily="34" charset="0"/>
              </a:rPr>
              <a:t>Kaggle.com contains a variety of datasets for experimentation. One such dataset is the 80-cereals dataset. This dataset contains the consumer reports rating of several different cereals along with various data about the cereals. We will be predicting the consumer reports rating on the cereal based on the data given. This will be based on nutrition, and taste.</a:t>
            </a:r>
            <a:endParaRPr lang="en-US" dirty="0"/>
          </a:p>
        </p:txBody>
      </p:sp>
    </p:spTree>
    <p:extLst>
      <p:ext uri="{BB962C8B-B14F-4D97-AF65-F5344CB8AC3E}">
        <p14:creationId xmlns:p14="http://schemas.microsoft.com/office/powerpoint/2010/main" val="3967298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5591C-2D9E-E7E7-9636-01C4DCA7D5B1}"/>
              </a:ext>
            </a:extLst>
          </p:cNvPr>
          <p:cNvSpPr>
            <a:spLocks noGrp="1"/>
          </p:cNvSpPr>
          <p:nvPr>
            <p:ph type="title"/>
          </p:nvPr>
        </p:nvSpPr>
        <p:spPr/>
        <p:txBody>
          <a:bodyPr/>
          <a:lstStyle/>
          <a:p>
            <a:r>
              <a:rPr lang="en-US" dirty="0"/>
              <a:t>Uploading Dataset</a:t>
            </a:r>
          </a:p>
        </p:txBody>
      </p:sp>
      <p:pic>
        <p:nvPicPr>
          <p:cNvPr id="5" name="Picture 4">
            <a:extLst>
              <a:ext uri="{FF2B5EF4-FFF2-40B4-BE49-F238E27FC236}">
                <a16:creationId xmlns:a16="http://schemas.microsoft.com/office/drawing/2014/main" id="{D04DC1FD-43B8-E030-D063-793AAD1E14F1}"/>
              </a:ext>
            </a:extLst>
          </p:cNvPr>
          <p:cNvPicPr>
            <a:picLocks noChangeAspect="1"/>
          </p:cNvPicPr>
          <p:nvPr/>
        </p:nvPicPr>
        <p:blipFill>
          <a:blip r:embed="rId2"/>
          <a:stretch>
            <a:fillRect/>
          </a:stretch>
        </p:blipFill>
        <p:spPr>
          <a:xfrm>
            <a:off x="4095750" y="2700337"/>
            <a:ext cx="4000500" cy="1457325"/>
          </a:xfrm>
          <a:prstGeom prst="rect">
            <a:avLst/>
          </a:prstGeom>
        </p:spPr>
      </p:pic>
      <p:sp>
        <p:nvSpPr>
          <p:cNvPr id="6" name="TextBox 5">
            <a:extLst>
              <a:ext uri="{FF2B5EF4-FFF2-40B4-BE49-F238E27FC236}">
                <a16:creationId xmlns:a16="http://schemas.microsoft.com/office/drawing/2014/main" id="{E6D7F230-AFEF-A789-2E30-D3A22DEA501C}"/>
              </a:ext>
            </a:extLst>
          </p:cNvPr>
          <p:cNvSpPr txBox="1"/>
          <p:nvPr/>
        </p:nvSpPr>
        <p:spPr>
          <a:xfrm>
            <a:off x="2790377" y="4796589"/>
            <a:ext cx="7406579" cy="369332"/>
          </a:xfrm>
          <a:prstGeom prst="rect">
            <a:avLst/>
          </a:prstGeom>
          <a:noFill/>
        </p:spPr>
        <p:txBody>
          <a:bodyPr wrap="none" rtlCol="0">
            <a:spAutoFit/>
          </a:bodyPr>
          <a:lstStyle/>
          <a:p>
            <a:r>
              <a:rPr lang="en-US" dirty="0"/>
              <a:t>Here we can see the Cereal.csv final was successfully uploaded to the canvas</a:t>
            </a:r>
          </a:p>
        </p:txBody>
      </p:sp>
      <p:pic>
        <p:nvPicPr>
          <p:cNvPr id="8" name="Picture 7">
            <a:extLst>
              <a:ext uri="{FF2B5EF4-FFF2-40B4-BE49-F238E27FC236}">
                <a16:creationId xmlns:a16="http://schemas.microsoft.com/office/drawing/2014/main" id="{15149273-9BC8-7D51-A27B-9318094DD5B4}"/>
              </a:ext>
            </a:extLst>
          </p:cNvPr>
          <p:cNvPicPr>
            <a:picLocks noChangeAspect="1"/>
          </p:cNvPicPr>
          <p:nvPr/>
        </p:nvPicPr>
        <p:blipFill>
          <a:blip r:embed="rId2"/>
          <a:stretch>
            <a:fillRect/>
          </a:stretch>
        </p:blipFill>
        <p:spPr>
          <a:xfrm>
            <a:off x="4095750" y="2700337"/>
            <a:ext cx="4000500" cy="1457325"/>
          </a:xfrm>
          <a:prstGeom prst="rect">
            <a:avLst/>
          </a:prstGeom>
        </p:spPr>
      </p:pic>
    </p:spTree>
    <p:extLst>
      <p:ext uri="{BB962C8B-B14F-4D97-AF65-F5344CB8AC3E}">
        <p14:creationId xmlns:p14="http://schemas.microsoft.com/office/powerpoint/2010/main" val="3137303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17573-B948-7936-87E1-F5C17B1CDCC5}"/>
              </a:ext>
            </a:extLst>
          </p:cNvPr>
          <p:cNvSpPr>
            <a:spLocks noGrp="1"/>
          </p:cNvSpPr>
          <p:nvPr>
            <p:ph type="title"/>
          </p:nvPr>
        </p:nvSpPr>
        <p:spPr/>
        <p:txBody>
          <a:bodyPr/>
          <a:lstStyle/>
          <a:p>
            <a:r>
              <a:rPr lang="en-US" dirty="0"/>
              <a:t>Data Preparation / Normalization</a:t>
            </a:r>
          </a:p>
        </p:txBody>
      </p:sp>
      <p:sp>
        <p:nvSpPr>
          <p:cNvPr id="6" name="TextBox 5">
            <a:extLst>
              <a:ext uri="{FF2B5EF4-FFF2-40B4-BE49-F238E27FC236}">
                <a16:creationId xmlns:a16="http://schemas.microsoft.com/office/drawing/2014/main" id="{8B57820B-7D74-7FB9-5EA3-A474512B6952}"/>
              </a:ext>
            </a:extLst>
          </p:cNvPr>
          <p:cNvSpPr txBox="1"/>
          <p:nvPr/>
        </p:nvSpPr>
        <p:spPr>
          <a:xfrm>
            <a:off x="1212314" y="3344564"/>
            <a:ext cx="3299865" cy="1200329"/>
          </a:xfrm>
          <a:prstGeom prst="rect">
            <a:avLst/>
          </a:prstGeom>
          <a:noFill/>
        </p:spPr>
        <p:txBody>
          <a:bodyPr wrap="square" rtlCol="0">
            <a:spAutoFit/>
          </a:bodyPr>
          <a:lstStyle/>
          <a:p>
            <a:r>
              <a:rPr lang="en-US" dirty="0"/>
              <a:t>Data is normalized using </a:t>
            </a:r>
            <a:r>
              <a:rPr lang="en-US" dirty="0" err="1"/>
              <a:t>MinMax</a:t>
            </a:r>
            <a:r>
              <a:rPr lang="en-US" dirty="0"/>
              <a:t>. All Numeric columns were used, and all string columns were excluded</a:t>
            </a:r>
          </a:p>
        </p:txBody>
      </p:sp>
      <p:pic>
        <p:nvPicPr>
          <p:cNvPr id="8" name="Picture 7">
            <a:extLst>
              <a:ext uri="{FF2B5EF4-FFF2-40B4-BE49-F238E27FC236}">
                <a16:creationId xmlns:a16="http://schemas.microsoft.com/office/drawing/2014/main" id="{77CB3816-83D5-AADE-4681-4919DC959DD3}"/>
              </a:ext>
            </a:extLst>
          </p:cNvPr>
          <p:cNvPicPr>
            <a:picLocks noChangeAspect="1"/>
          </p:cNvPicPr>
          <p:nvPr/>
        </p:nvPicPr>
        <p:blipFill>
          <a:blip r:embed="rId2"/>
          <a:stretch>
            <a:fillRect/>
          </a:stretch>
        </p:blipFill>
        <p:spPr>
          <a:xfrm>
            <a:off x="4588667" y="2119618"/>
            <a:ext cx="3810000" cy="3810000"/>
          </a:xfrm>
          <a:prstGeom prst="rect">
            <a:avLst/>
          </a:prstGeom>
        </p:spPr>
      </p:pic>
    </p:spTree>
    <p:extLst>
      <p:ext uri="{BB962C8B-B14F-4D97-AF65-F5344CB8AC3E}">
        <p14:creationId xmlns:p14="http://schemas.microsoft.com/office/powerpoint/2010/main" val="1931301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3813A-81D9-6DD5-3A80-C9933CEDE233}"/>
              </a:ext>
            </a:extLst>
          </p:cNvPr>
          <p:cNvSpPr>
            <a:spLocks noGrp="1"/>
          </p:cNvSpPr>
          <p:nvPr>
            <p:ph type="title"/>
          </p:nvPr>
        </p:nvSpPr>
        <p:spPr/>
        <p:txBody>
          <a:bodyPr/>
          <a:lstStyle/>
          <a:p>
            <a:r>
              <a:rPr lang="en-US" dirty="0"/>
              <a:t>Executing Python Script</a:t>
            </a:r>
          </a:p>
        </p:txBody>
      </p:sp>
      <p:pic>
        <p:nvPicPr>
          <p:cNvPr id="5" name="Picture 4">
            <a:extLst>
              <a:ext uri="{FF2B5EF4-FFF2-40B4-BE49-F238E27FC236}">
                <a16:creationId xmlns:a16="http://schemas.microsoft.com/office/drawing/2014/main" id="{22708EEA-2C01-A10C-F92C-0F569201DB36}"/>
              </a:ext>
            </a:extLst>
          </p:cNvPr>
          <p:cNvPicPr>
            <a:picLocks noChangeAspect="1"/>
          </p:cNvPicPr>
          <p:nvPr/>
        </p:nvPicPr>
        <p:blipFill>
          <a:blip r:embed="rId2"/>
          <a:stretch>
            <a:fillRect/>
          </a:stretch>
        </p:blipFill>
        <p:spPr>
          <a:xfrm>
            <a:off x="4318819" y="2034073"/>
            <a:ext cx="4349695" cy="4483807"/>
          </a:xfrm>
          <a:prstGeom prst="rect">
            <a:avLst/>
          </a:prstGeom>
        </p:spPr>
      </p:pic>
      <p:sp>
        <p:nvSpPr>
          <p:cNvPr id="7" name="TextBox 6">
            <a:extLst>
              <a:ext uri="{FF2B5EF4-FFF2-40B4-BE49-F238E27FC236}">
                <a16:creationId xmlns:a16="http://schemas.microsoft.com/office/drawing/2014/main" id="{82489CD4-BC5F-B1B3-A813-4745ACE5CBEF}"/>
              </a:ext>
            </a:extLst>
          </p:cNvPr>
          <p:cNvSpPr txBox="1"/>
          <p:nvPr/>
        </p:nvSpPr>
        <p:spPr>
          <a:xfrm>
            <a:off x="1623528" y="3429000"/>
            <a:ext cx="2472612" cy="1200329"/>
          </a:xfrm>
          <a:prstGeom prst="rect">
            <a:avLst/>
          </a:prstGeom>
          <a:noFill/>
        </p:spPr>
        <p:txBody>
          <a:bodyPr wrap="square" rtlCol="0">
            <a:spAutoFit/>
          </a:bodyPr>
          <a:lstStyle/>
          <a:p>
            <a:r>
              <a:rPr lang="en-US" dirty="0"/>
              <a:t>Python script was executed and produced a scatterplot of all the data</a:t>
            </a:r>
          </a:p>
        </p:txBody>
      </p:sp>
    </p:spTree>
    <p:extLst>
      <p:ext uri="{BB962C8B-B14F-4D97-AF65-F5344CB8AC3E}">
        <p14:creationId xmlns:p14="http://schemas.microsoft.com/office/powerpoint/2010/main" val="1349044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85D74-DAF9-FFD2-EA4D-70610C96FA4A}"/>
              </a:ext>
            </a:extLst>
          </p:cNvPr>
          <p:cNvSpPr>
            <a:spLocks noGrp="1"/>
          </p:cNvSpPr>
          <p:nvPr>
            <p:ph type="title"/>
          </p:nvPr>
        </p:nvSpPr>
        <p:spPr>
          <a:xfrm>
            <a:off x="1484310" y="214314"/>
            <a:ext cx="10018713" cy="1752599"/>
          </a:xfrm>
        </p:spPr>
        <p:txBody>
          <a:bodyPr/>
          <a:lstStyle/>
          <a:p>
            <a:r>
              <a:rPr lang="en-US" dirty="0"/>
              <a:t>Selecting features</a:t>
            </a:r>
          </a:p>
        </p:txBody>
      </p:sp>
      <p:pic>
        <p:nvPicPr>
          <p:cNvPr id="13" name="Picture 12">
            <a:extLst>
              <a:ext uri="{FF2B5EF4-FFF2-40B4-BE49-F238E27FC236}">
                <a16:creationId xmlns:a16="http://schemas.microsoft.com/office/drawing/2014/main" id="{259762FE-EA29-CDF2-9A04-FBA8AFB84847}"/>
              </a:ext>
            </a:extLst>
          </p:cNvPr>
          <p:cNvPicPr>
            <a:picLocks noChangeAspect="1"/>
          </p:cNvPicPr>
          <p:nvPr/>
        </p:nvPicPr>
        <p:blipFill>
          <a:blip r:embed="rId2"/>
          <a:stretch>
            <a:fillRect/>
          </a:stretch>
        </p:blipFill>
        <p:spPr>
          <a:xfrm>
            <a:off x="4493416" y="1879177"/>
            <a:ext cx="4000500" cy="2847975"/>
          </a:xfrm>
          <a:prstGeom prst="rect">
            <a:avLst/>
          </a:prstGeom>
        </p:spPr>
      </p:pic>
      <p:sp>
        <p:nvSpPr>
          <p:cNvPr id="14" name="TextBox 13">
            <a:extLst>
              <a:ext uri="{FF2B5EF4-FFF2-40B4-BE49-F238E27FC236}">
                <a16:creationId xmlns:a16="http://schemas.microsoft.com/office/drawing/2014/main" id="{57D38DB5-68B2-5AFA-20E0-82DBB90FE9AC}"/>
              </a:ext>
            </a:extLst>
          </p:cNvPr>
          <p:cNvSpPr txBox="1"/>
          <p:nvPr/>
        </p:nvSpPr>
        <p:spPr>
          <a:xfrm>
            <a:off x="3741576" y="5057191"/>
            <a:ext cx="6083717" cy="1200329"/>
          </a:xfrm>
          <a:prstGeom prst="rect">
            <a:avLst/>
          </a:prstGeom>
          <a:noFill/>
        </p:spPr>
        <p:txBody>
          <a:bodyPr wrap="none" rtlCol="0">
            <a:spAutoFit/>
          </a:bodyPr>
          <a:lstStyle/>
          <a:p>
            <a:r>
              <a:rPr lang="en-US" dirty="0"/>
              <a:t>I further excluded all columns that included non-numeric data:</a:t>
            </a:r>
          </a:p>
          <a:p>
            <a:r>
              <a:rPr lang="en-US" dirty="0"/>
              <a:t>-Name</a:t>
            </a:r>
          </a:p>
          <a:p>
            <a:r>
              <a:rPr lang="en-US" dirty="0"/>
              <a:t>-Manufacturer</a:t>
            </a:r>
          </a:p>
          <a:p>
            <a:r>
              <a:rPr lang="en-US" dirty="0"/>
              <a:t>-type</a:t>
            </a:r>
          </a:p>
        </p:txBody>
      </p:sp>
    </p:spTree>
    <p:extLst>
      <p:ext uri="{BB962C8B-B14F-4D97-AF65-F5344CB8AC3E}">
        <p14:creationId xmlns:p14="http://schemas.microsoft.com/office/powerpoint/2010/main" val="1752576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85AD3-7804-B49C-CC70-5684102C4EE8}"/>
              </a:ext>
            </a:extLst>
          </p:cNvPr>
          <p:cNvSpPr>
            <a:spLocks noGrp="1"/>
          </p:cNvSpPr>
          <p:nvPr>
            <p:ph type="title"/>
          </p:nvPr>
        </p:nvSpPr>
        <p:spPr/>
        <p:txBody>
          <a:bodyPr/>
          <a:lstStyle/>
          <a:p>
            <a:r>
              <a:rPr lang="en-US" dirty="0"/>
              <a:t>Splitting the data</a:t>
            </a:r>
          </a:p>
        </p:txBody>
      </p:sp>
      <p:pic>
        <p:nvPicPr>
          <p:cNvPr id="5" name="Content Placeholder 4">
            <a:extLst>
              <a:ext uri="{FF2B5EF4-FFF2-40B4-BE49-F238E27FC236}">
                <a16:creationId xmlns:a16="http://schemas.microsoft.com/office/drawing/2014/main" id="{AF0FA84D-333F-3C9A-0CBC-CAA7FDAE098C}"/>
              </a:ext>
            </a:extLst>
          </p:cNvPr>
          <p:cNvPicPr>
            <a:picLocks noGrp="1" noChangeAspect="1"/>
          </p:cNvPicPr>
          <p:nvPr>
            <p:ph idx="1"/>
          </p:nvPr>
        </p:nvPicPr>
        <p:blipFill>
          <a:blip r:embed="rId2"/>
          <a:stretch>
            <a:fillRect/>
          </a:stretch>
        </p:blipFill>
        <p:spPr>
          <a:xfrm>
            <a:off x="6194321" y="2438399"/>
            <a:ext cx="4592197" cy="3124200"/>
          </a:xfrm>
        </p:spPr>
      </p:pic>
      <p:sp>
        <p:nvSpPr>
          <p:cNvPr id="6" name="TextBox 5">
            <a:extLst>
              <a:ext uri="{FF2B5EF4-FFF2-40B4-BE49-F238E27FC236}">
                <a16:creationId xmlns:a16="http://schemas.microsoft.com/office/drawing/2014/main" id="{09342BD5-C639-4C26-2F69-5D238D586501}"/>
              </a:ext>
            </a:extLst>
          </p:cNvPr>
          <p:cNvSpPr txBox="1"/>
          <p:nvPr/>
        </p:nvSpPr>
        <p:spPr>
          <a:xfrm>
            <a:off x="2064771" y="5193267"/>
            <a:ext cx="2736647" cy="369332"/>
          </a:xfrm>
          <a:prstGeom prst="rect">
            <a:avLst/>
          </a:prstGeom>
          <a:noFill/>
        </p:spPr>
        <p:txBody>
          <a:bodyPr wrap="none" rtlCol="0">
            <a:spAutoFit/>
          </a:bodyPr>
          <a:lstStyle/>
          <a:p>
            <a:r>
              <a:rPr lang="en-US" dirty="0"/>
              <a:t>Data is split into 2 datasets</a:t>
            </a:r>
          </a:p>
        </p:txBody>
      </p:sp>
      <p:pic>
        <p:nvPicPr>
          <p:cNvPr id="12" name="Picture 11">
            <a:extLst>
              <a:ext uri="{FF2B5EF4-FFF2-40B4-BE49-F238E27FC236}">
                <a16:creationId xmlns:a16="http://schemas.microsoft.com/office/drawing/2014/main" id="{9EE4EFAA-92C3-E8D0-813D-C329F36DEDDE}"/>
              </a:ext>
            </a:extLst>
          </p:cNvPr>
          <p:cNvPicPr>
            <a:picLocks noChangeAspect="1"/>
          </p:cNvPicPr>
          <p:nvPr/>
        </p:nvPicPr>
        <p:blipFill>
          <a:blip r:embed="rId3"/>
          <a:stretch>
            <a:fillRect/>
          </a:stretch>
        </p:blipFill>
        <p:spPr>
          <a:xfrm>
            <a:off x="1190625" y="2543175"/>
            <a:ext cx="4905375" cy="885825"/>
          </a:xfrm>
          <a:prstGeom prst="rect">
            <a:avLst/>
          </a:prstGeom>
        </p:spPr>
      </p:pic>
      <p:pic>
        <p:nvPicPr>
          <p:cNvPr id="14" name="Picture 13">
            <a:extLst>
              <a:ext uri="{FF2B5EF4-FFF2-40B4-BE49-F238E27FC236}">
                <a16:creationId xmlns:a16="http://schemas.microsoft.com/office/drawing/2014/main" id="{37C3E11F-60D9-8D64-427B-88C2D7F827B3}"/>
              </a:ext>
            </a:extLst>
          </p:cNvPr>
          <p:cNvPicPr>
            <a:picLocks noChangeAspect="1"/>
          </p:cNvPicPr>
          <p:nvPr/>
        </p:nvPicPr>
        <p:blipFill>
          <a:blip r:embed="rId4"/>
          <a:stretch>
            <a:fillRect/>
          </a:stretch>
        </p:blipFill>
        <p:spPr>
          <a:xfrm>
            <a:off x="1192161" y="3581401"/>
            <a:ext cx="4953000" cy="914400"/>
          </a:xfrm>
          <a:prstGeom prst="rect">
            <a:avLst/>
          </a:prstGeom>
        </p:spPr>
      </p:pic>
    </p:spTree>
    <p:extLst>
      <p:ext uri="{BB962C8B-B14F-4D97-AF65-F5344CB8AC3E}">
        <p14:creationId xmlns:p14="http://schemas.microsoft.com/office/powerpoint/2010/main" val="1366676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1DF92-7C57-EB49-B4CB-48AD2986270C}"/>
              </a:ext>
            </a:extLst>
          </p:cNvPr>
          <p:cNvSpPr>
            <a:spLocks noGrp="1"/>
          </p:cNvSpPr>
          <p:nvPr>
            <p:ph type="title"/>
          </p:nvPr>
        </p:nvSpPr>
        <p:spPr/>
        <p:txBody>
          <a:bodyPr/>
          <a:lstStyle/>
          <a:p>
            <a:r>
              <a:rPr lang="en-US" dirty="0"/>
              <a:t>Linear Regression Model</a:t>
            </a:r>
          </a:p>
        </p:txBody>
      </p:sp>
      <p:pic>
        <p:nvPicPr>
          <p:cNvPr id="5" name="Picture 4">
            <a:extLst>
              <a:ext uri="{FF2B5EF4-FFF2-40B4-BE49-F238E27FC236}">
                <a16:creationId xmlns:a16="http://schemas.microsoft.com/office/drawing/2014/main" id="{65D6ABA2-3CC6-123C-CA43-1C7DCAFC60B4}"/>
              </a:ext>
            </a:extLst>
          </p:cNvPr>
          <p:cNvPicPr>
            <a:picLocks noChangeAspect="1"/>
          </p:cNvPicPr>
          <p:nvPr/>
        </p:nvPicPr>
        <p:blipFill>
          <a:blip r:embed="rId2"/>
          <a:stretch>
            <a:fillRect/>
          </a:stretch>
        </p:blipFill>
        <p:spPr>
          <a:xfrm>
            <a:off x="3774279" y="2438399"/>
            <a:ext cx="5438775" cy="2762250"/>
          </a:xfrm>
          <a:prstGeom prst="rect">
            <a:avLst/>
          </a:prstGeom>
        </p:spPr>
      </p:pic>
    </p:spTree>
    <p:extLst>
      <p:ext uri="{BB962C8B-B14F-4D97-AF65-F5344CB8AC3E}">
        <p14:creationId xmlns:p14="http://schemas.microsoft.com/office/powerpoint/2010/main" val="1625461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31C39-8686-10B8-034A-4C095A42B49D}"/>
              </a:ext>
            </a:extLst>
          </p:cNvPr>
          <p:cNvSpPr>
            <a:spLocks noGrp="1"/>
          </p:cNvSpPr>
          <p:nvPr>
            <p:ph type="title"/>
          </p:nvPr>
        </p:nvSpPr>
        <p:spPr/>
        <p:txBody>
          <a:bodyPr/>
          <a:lstStyle/>
          <a:p>
            <a:r>
              <a:rPr lang="en-US" dirty="0"/>
              <a:t>Training the Model</a:t>
            </a:r>
          </a:p>
        </p:txBody>
      </p:sp>
      <p:pic>
        <p:nvPicPr>
          <p:cNvPr id="7" name="Picture 6">
            <a:extLst>
              <a:ext uri="{FF2B5EF4-FFF2-40B4-BE49-F238E27FC236}">
                <a16:creationId xmlns:a16="http://schemas.microsoft.com/office/drawing/2014/main" id="{1944998E-5DBA-82C2-51CD-C5030D071AD6}"/>
              </a:ext>
            </a:extLst>
          </p:cNvPr>
          <p:cNvPicPr>
            <a:picLocks noChangeAspect="1"/>
          </p:cNvPicPr>
          <p:nvPr/>
        </p:nvPicPr>
        <p:blipFill>
          <a:blip r:embed="rId2"/>
          <a:stretch>
            <a:fillRect/>
          </a:stretch>
        </p:blipFill>
        <p:spPr>
          <a:xfrm>
            <a:off x="7753417" y="2174965"/>
            <a:ext cx="2603563" cy="3997235"/>
          </a:xfrm>
          <a:prstGeom prst="rect">
            <a:avLst/>
          </a:prstGeom>
        </p:spPr>
      </p:pic>
      <p:pic>
        <p:nvPicPr>
          <p:cNvPr id="9" name="Picture 8">
            <a:extLst>
              <a:ext uri="{FF2B5EF4-FFF2-40B4-BE49-F238E27FC236}">
                <a16:creationId xmlns:a16="http://schemas.microsoft.com/office/drawing/2014/main" id="{77C5B52B-6F20-100B-8E1C-6A9A0D14CE16}"/>
              </a:ext>
            </a:extLst>
          </p:cNvPr>
          <p:cNvPicPr>
            <a:picLocks noChangeAspect="1"/>
          </p:cNvPicPr>
          <p:nvPr/>
        </p:nvPicPr>
        <p:blipFill>
          <a:blip r:embed="rId3"/>
          <a:stretch>
            <a:fillRect/>
          </a:stretch>
        </p:blipFill>
        <p:spPr>
          <a:xfrm>
            <a:off x="2090835" y="2438399"/>
            <a:ext cx="3886200" cy="3009900"/>
          </a:xfrm>
          <a:prstGeom prst="rect">
            <a:avLst/>
          </a:prstGeom>
        </p:spPr>
      </p:pic>
      <p:sp>
        <p:nvSpPr>
          <p:cNvPr id="10" name="TextBox 9">
            <a:extLst>
              <a:ext uri="{FF2B5EF4-FFF2-40B4-BE49-F238E27FC236}">
                <a16:creationId xmlns:a16="http://schemas.microsoft.com/office/drawing/2014/main" id="{941C34DD-873F-424B-42B7-6D107D8F1FF0}"/>
              </a:ext>
            </a:extLst>
          </p:cNvPr>
          <p:cNvSpPr txBox="1"/>
          <p:nvPr/>
        </p:nvSpPr>
        <p:spPr>
          <a:xfrm>
            <a:off x="1851414" y="5579706"/>
            <a:ext cx="4365041" cy="369332"/>
          </a:xfrm>
          <a:prstGeom prst="rect">
            <a:avLst/>
          </a:prstGeom>
          <a:noFill/>
        </p:spPr>
        <p:txBody>
          <a:bodyPr wrap="none" rtlCol="0">
            <a:spAutoFit/>
          </a:bodyPr>
          <a:lstStyle/>
          <a:p>
            <a:r>
              <a:rPr lang="en-US" dirty="0"/>
              <a:t>Trained the model using the Ratings column</a:t>
            </a:r>
          </a:p>
        </p:txBody>
      </p:sp>
    </p:spTree>
    <p:extLst>
      <p:ext uri="{BB962C8B-B14F-4D97-AF65-F5344CB8AC3E}">
        <p14:creationId xmlns:p14="http://schemas.microsoft.com/office/powerpoint/2010/main" val="22504975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165</TotalTime>
  <Words>383</Words>
  <Application>Microsoft Office PowerPoint</Application>
  <PresentationFormat>Widescreen</PresentationFormat>
  <Paragraphs>43</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Corbel</vt:lpstr>
      <vt:lpstr>Parallax</vt:lpstr>
      <vt:lpstr>CEIS312</vt:lpstr>
      <vt:lpstr>Introduction</vt:lpstr>
      <vt:lpstr>Uploading Dataset</vt:lpstr>
      <vt:lpstr>Data Preparation / Normalization</vt:lpstr>
      <vt:lpstr>Executing Python Script</vt:lpstr>
      <vt:lpstr>Selecting features</vt:lpstr>
      <vt:lpstr>Splitting the data</vt:lpstr>
      <vt:lpstr>Linear Regression Model</vt:lpstr>
      <vt:lpstr>Training the Model</vt:lpstr>
      <vt:lpstr>Scoring the Model</vt:lpstr>
      <vt:lpstr>Evaluate the Model-Final results</vt:lpstr>
      <vt:lpstr>Full diagram</vt:lpstr>
      <vt:lpstr>Iteration Process</vt:lpstr>
      <vt:lpstr>Career Skills</vt:lpstr>
      <vt:lpstr>Challenges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CEIS312</dc:title>
  <dc:creator>A dePierro</dc:creator>
  <cp:lastModifiedBy>A dePierro</cp:lastModifiedBy>
  <cp:revision>3</cp:revision>
  <dcterms:created xsi:type="dcterms:W3CDTF">2022-08-27T19:19:20Z</dcterms:created>
  <dcterms:modified xsi:type="dcterms:W3CDTF">2022-08-27T22:04:26Z</dcterms:modified>
</cp:coreProperties>
</file>