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8" r:id="rId2"/>
    <p:sldId id="257" r:id="rId3"/>
    <p:sldId id="259" r:id="rId4"/>
    <p:sldId id="268" r:id="rId5"/>
    <p:sldId id="273" r:id="rId6"/>
    <p:sldId id="274" r:id="rId7"/>
    <p:sldId id="261" r:id="rId8"/>
    <p:sldId id="275" r:id="rId9"/>
    <p:sldId id="276" r:id="rId10"/>
    <p:sldId id="260" r:id="rId11"/>
    <p:sldId id="277" r:id="rId12"/>
    <p:sldId id="278" r:id="rId13"/>
    <p:sldId id="262" r:id="rId14"/>
    <p:sldId id="279" r:id="rId15"/>
    <p:sldId id="280" r:id="rId16"/>
    <p:sldId id="263" r:id="rId17"/>
    <p:sldId id="283" r:id="rId18"/>
    <p:sldId id="284" r:id="rId19"/>
    <p:sldId id="285" r:id="rId20"/>
    <p:sldId id="264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68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3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8322F6-1C60-46CF-968C-BC20E470F4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ip:6001@192.168.109.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ip:6002@192.168.109.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2544-CF5C-6293-CBCB-40691D46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186302"/>
            <a:ext cx="8737600" cy="27161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Converged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F854D-0744-CF20-0D96-C33292F721EA}"/>
              </a:ext>
            </a:extLst>
          </p:cNvPr>
          <p:cNvSpPr txBox="1"/>
          <p:nvPr/>
        </p:nvSpPr>
        <p:spPr>
          <a:xfrm>
            <a:off x="1071577" y="499693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NETW320</a:t>
            </a:r>
          </a:p>
        </p:txBody>
      </p:sp>
    </p:spTree>
    <p:extLst>
      <p:ext uri="{BB962C8B-B14F-4D97-AF65-F5344CB8AC3E}">
        <p14:creationId xmlns:p14="http://schemas.microsoft.com/office/powerpoint/2010/main" val="155735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9BC8-E782-3E98-3A7A-3AEE56F2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MOD4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F56B743-8BCC-6912-8138-3B5B579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Session Initiation Protocol (SIP)</a:t>
            </a:r>
          </a:p>
        </p:txBody>
      </p:sp>
    </p:spTree>
    <p:extLst>
      <p:ext uri="{BB962C8B-B14F-4D97-AF65-F5344CB8AC3E}">
        <p14:creationId xmlns:p14="http://schemas.microsoft.com/office/powerpoint/2010/main" val="214785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4"/>
            <a:ext cx="7506093" cy="5088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The </a:t>
            </a:r>
            <a:r>
              <a:rPr lang="en-US" sz="1600" b="1" dirty="0">
                <a:ea typeface="Times New Roman" panose="02020603050405020304" pitchFamily="18" charset="0"/>
              </a:rPr>
              <a:t>INVITE – 200 OK – ACK</a:t>
            </a:r>
            <a:r>
              <a:rPr lang="en-US" sz="1600" dirty="0">
                <a:ea typeface="Times New Roman" panose="02020603050405020304" pitchFamily="18" charset="0"/>
              </a:rPr>
              <a:t> message sequence you observed in Steps 2, 5, and 6 is the three-way handshake used to establish an SIP session. The following values are used to uniquely identify this call: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Tag value (the value that follows the </a:t>
            </a:r>
            <a:r>
              <a:rPr lang="en-US" sz="1600" b="1" dirty="0">
                <a:ea typeface="Times New Roman" panose="02020603050405020304" pitchFamily="18" charset="0"/>
              </a:rPr>
              <a:t>From:</a:t>
            </a:r>
            <a:r>
              <a:rPr lang="en-US" sz="1600" dirty="0">
                <a:ea typeface="Times New Roman" panose="02020603050405020304" pitchFamily="18" charset="0"/>
              </a:rPr>
              <a:t> field) from Step 2:  </a:t>
            </a: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sip:6001@192.168.109.1</a:t>
            </a:r>
            <a:r>
              <a:rPr lang="en-US" sz="1600" dirty="0">
                <a:ea typeface="Times New Roman" panose="02020603050405020304" pitchFamily="18" charset="0"/>
              </a:rPr>
              <a:t>;tag=uP~KF1g7k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Tag value (the value that follows the </a:t>
            </a:r>
            <a:r>
              <a:rPr lang="en-US" sz="1600" b="1" dirty="0">
                <a:ea typeface="Times New Roman" panose="02020603050405020304" pitchFamily="18" charset="0"/>
              </a:rPr>
              <a:t>To:</a:t>
            </a:r>
            <a:r>
              <a:rPr lang="en-US" sz="1600" dirty="0">
                <a:ea typeface="Times New Roman" panose="02020603050405020304" pitchFamily="18" charset="0"/>
              </a:rPr>
              <a:t> field) from Step 4:</a:t>
            </a:r>
            <a:r>
              <a:rPr lang="en-US" sz="1600" dirty="0">
                <a:solidFill>
                  <a:srgbClr val="0D2E46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sip:6002@192.168.109.1</a:t>
            </a:r>
            <a:r>
              <a:rPr lang="en-US" sz="1600" dirty="0">
                <a:ea typeface="Times New Roman" panose="02020603050405020304" pitchFamily="18" charset="0"/>
              </a:rPr>
              <a:t>;tag=uP~KF1g7k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Call-ID value from steps 2, 3, 4, 5, and 6: odu0JQ4vdM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Do the tag values and Call-ID value in the </a:t>
            </a:r>
            <a:r>
              <a:rPr lang="en-US" sz="1600" b="1" dirty="0">
                <a:ea typeface="Times New Roman" panose="02020603050405020304" pitchFamily="18" charset="0"/>
              </a:rPr>
              <a:t>BYE – 200 OK – ACK</a:t>
            </a:r>
            <a:r>
              <a:rPr lang="en-US" sz="1600" dirty="0">
                <a:ea typeface="Times New Roman" panose="02020603050405020304" pitchFamily="18" charset="0"/>
              </a:rPr>
              <a:t> sequence match?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a typeface="Times New Roman" panose="02020603050405020304" pitchFamily="18" charset="0"/>
              </a:rPr>
              <a:t>Answer: yes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342900"/>
            <a:ext cx="308649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</a:rPr>
              <a:t>SIP Messages</a:t>
            </a:r>
          </a:p>
        </p:txBody>
      </p:sp>
    </p:spTree>
    <p:extLst>
      <p:ext uri="{BB962C8B-B14F-4D97-AF65-F5344CB8AC3E}">
        <p14:creationId xmlns:p14="http://schemas.microsoft.com/office/powerpoint/2010/main" val="317681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protocol sequence diagram shows a summary of messages exchanged among the SIP clients and SIP server during the SIP session setup and tear-down process.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52096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</a:rPr>
              <a:t>Protocol Sequence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99520-6FF4-EA31-AD4D-0D11F526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638" y="2651254"/>
            <a:ext cx="6679725" cy="38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8D1D-E7F2-72B5-81DF-62298D1F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MOD5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DA09-BF4B-D3EF-5EB6-7450B0E8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RTP Security</a:t>
            </a:r>
          </a:p>
        </p:txBody>
      </p:sp>
    </p:spTree>
    <p:extLst>
      <p:ext uri="{BB962C8B-B14F-4D97-AF65-F5344CB8AC3E}">
        <p14:creationId xmlns:p14="http://schemas.microsoft.com/office/powerpoint/2010/main" val="128985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This screenshot shows </a:t>
            </a:r>
            <a:r>
              <a:rPr lang="en-US" sz="1600" dirty="0">
                <a:ea typeface="Calibri" panose="020F0502020204030204" pitchFamily="34" charset="0"/>
              </a:rPr>
              <a:t>the Wireshark Packet View window, with the encrypted RTP or SRTP packets.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5" y="342900"/>
            <a:ext cx="750819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Secure Real-time Transport Protocol (SRTP)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AD01A-E9AC-472E-808E-A0B906DF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9144000" cy="43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This screenshot shows the Wireshark Tree View window, with the encrypted payload of a SRTP packet.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5" y="342900"/>
            <a:ext cx="75753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Secure Real-time Transport Protocol (SRTP)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6D1A8-E1DD-4E09-86FA-1E8A613B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21" y="1977302"/>
            <a:ext cx="9144000" cy="41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5C3B-445C-1E38-BE21-CD289014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MOD6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9B3A-1585-EB32-2C37-4F300106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SIP Security</a:t>
            </a:r>
          </a:p>
        </p:txBody>
      </p:sp>
    </p:spTree>
    <p:extLst>
      <p:ext uri="{BB962C8B-B14F-4D97-AF65-F5344CB8AC3E}">
        <p14:creationId xmlns:p14="http://schemas.microsoft.com/office/powerpoint/2010/main" val="314098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show the protocol sequence diagram of SIP flows. 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457253" y="1828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CA99A-4F00-4436-86C8-C86E9AA4D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1" t="20579" r="2568" b="23774"/>
          <a:stretch/>
        </p:blipFill>
        <p:spPr>
          <a:xfrm>
            <a:off x="1981201" y="2209800"/>
            <a:ext cx="8267865" cy="44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include the Wireshark </a:t>
            </a:r>
            <a:r>
              <a:rPr lang="en-US" sz="1600" i="1" dirty="0">
                <a:ea typeface="Calibri" panose="020F0502020204030204" pitchFamily="34" charset="0"/>
              </a:rPr>
              <a:t>Tree View</a:t>
            </a:r>
            <a:r>
              <a:rPr lang="en-US" sz="1600" dirty="0">
                <a:ea typeface="Calibri" panose="020F0502020204030204" pitchFamily="34" charset="0"/>
              </a:rPr>
              <a:t> section, showing the two groups/sets of </a:t>
            </a:r>
            <a:r>
              <a:rPr lang="en-US" sz="1600" b="1" dirty="0">
                <a:ea typeface="Calibri" panose="020F0502020204030204" pitchFamily="34" charset="0"/>
              </a:rPr>
              <a:t>crypto:</a:t>
            </a:r>
            <a:r>
              <a:rPr lang="en-US" sz="1600" dirty="0">
                <a:ea typeface="Calibri" panose="020F0502020204030204" pitchFamily="34" charset="0"/>
              </a:rPr>
              <a:t> entries.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457253" y="1977302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EDE8F-5C7F-4AA2-95FE-0A2BA093E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1286" b="35474"/>
          <a:stretch/>
        </p:blipFill>
        <p:spPr>
          <a:xfrm>
            <a:off x="1883229" y="2671020"/>
            <a:ext cx="842554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include the Wireshark </a:t>
            </a:r>
            <a:r>
              <a:rPr lang="en-US" sz="1600" i="1" dirty="0">
                <a:ea typeface="Calibri" panose="020F0502020204030204" pitchFamily="34" charset="0"/>
              </a:rPr>
              <a:t>Tree View</a:t>
            </a:r>
            <a:r>
              <a:rPr lang="en-US" sz="1600" dirty="0">
                <a:ea typeface="Calibri" panose="020F0502020204030204" pitchFamily="34" charset="0"/>
              </a:rPr>
              <a:t> section, showing the single </a:t>
            </a:r>
            <a:r>
              <a:rPr lang="en-US" sz="1600" b="1" dirty="0">
                <a:ea typeface="Calibri" panose="020F0502020204030204" pitchFamily="34" charset="0"/>
              </a:rPr>
              <a:t>crypto:</a:t>
            </a:r>
            <a:r>
              <a:rPr lang="en-US" sz="1600" dirty="0">
                <a:ea typeface="Calibri" panose="020F0502020204030204" pitchFamily="34" charset="0"/>
              </a:rPr>
              <a:t> entry used to encrypt messages from Asterisk Server to SIP Client 1.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323706" y="2590800"/>
            <a:ext cx="6934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sz="1600" dirty="0">
                <a:ea typeface="Times New Roman" panose="02020603050405020304" pitchFamily="18" charset="0"/>
              </a:rPr>
              <a:t>In the </a:t>
            </a:r>
            <a:r>
              <a:rPr lang="en-US" sz="1600" b="1" dirty="0" err="1">
                <a:ea typeface="Times New Roman" panose="02020603050405020304" pitchFamily="18" charset="0"/>
              </a:rPr>
              <a:t>crypo</a:t>
            </a:r>
            <a:r>
              <a:rPr lang="en-US" sz="1600" b="1" dirty="0">
                <a:ea typeface="Times New Roman" panose="02020603050405020304" pitchFamily="18" charset="0"/>
              </a:rPr>
              <a:t>: </a:t>
            </a:r>
            <a:r>
              <a:rPr lang="en-US" sz="1600" dirty="0">
                <a:ea typeface="Times New Roman" panose="02020603050405020304" pitchFamily="18" charset="0"/>
              </a:rPr>
              <a:t>entry name, AES_CM_128_HMAC_SHA1_80, what encryption algorithm, authentication method, and hashing algorithm could you identify?</a:t>
            </a:r>
          </a:p>
          <a:p>
            <a:endParaRPr lang="en-US" sz="1600" dirty="0"/>
          </a:p>
          <a:p>
            <a:r>
              <a:rPr lang="en-US" sz="1600" b="1" dirty="0"/>
              <a:t>Answer:</a:t>
            </a:r>
          </a:p>
          <a:p>
            <a:r>
              <a:rPr lang="en-US" sz="1400" dirty="0"/>
              <a:t>Encryption Algorithm: AES</a:t>
            </a:r>
          </a:p>
          <a:p>
            <a:r>
              <a:rPr lang="en-US" sz="1400" dirty="0"/>
              <a:t>Authentication Method: HMAC</a:t>
            </a:r>
          </a:p>
          <a:p>
            <a:r>
              <a:rPr lang="en-US" sz="1400" dirty="0"/>
              <a:t>Hashing Algorithm: SHA1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98135-2879-409C-9F5E-C212425F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2203" b="37645"/>
          <a:stretch/>
        </p:blipFill>
        <p:spPr>
          <a:xfrm>
            <a:off x="1922318" y="1070552"/>
            <a:ext cx="845820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9BC8-E782-3E98-3A7A-3AEE56F2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F56B743-8BCC-6912-8138-3B5B579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course examined foundations for current and emerging networks that deliver voice, data and video/imaging through various technologies. Topics include core switching, broadband and edge access, Internet protocol telephony, adding packet capabilities to circuit-switched networks, current generation of wireless mobile telecommunications technology, presence- enabled communications, security and troubleshooting. Telecommunications regulation and standards are discussed.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Ref: class Syllabus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79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3555-9B96-3949-FB7E-595AC3E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BE35-DEC2-F13F-A26B-AAACEC4C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Module would not load</a:t>
            </a:r>
          </a:p>
          <a:p>
            <a:r>
              <a:rPr lang="en-US" dirty="0">
                <a:solidFill>
                  <a:schemeClr val="tx1"/>
                </a:solidFill>
              </a:rPr>
              <a:t>VM crashing</a:t>
            </a:r>
          </a:p>
          <a:p>
            <a:r>
              <a:rPr lang="en-US" dirty="0">
                <a:solidFill>
                  <a:schemeClr val="tx1"/>
                </a:solidFill>
              </a:rPr>
              <a:t>VM errors</a:t>
            </a:r>
          </a:p>
        </p:txBody>
      </p:sp>
    </p:spTree>
    <p:extLst>
      <p:ext uri="{BB962C8B-B14F-4D97-AF65-F5344CB8AC3E}">
        <p14:creationId xmlns:p14="http://schemas.microsoft.com/office/powerpoint/2010/main" val="338123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3555-9B96-3949-FB7E-595AC3E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BE35-DEC2-F13F-A26B-AAACEC4C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SIP phones</a:t>
            </a:r>
          </a:p>
          <a:p>
            <a:r>
              <a:rPr lang="en-US" dirty="0">
                <a:solidFill>
                  <a:schemeClr val="tx1"/>
                </a:solidFill>
              </a:rPr>
              <a:t>CCNP</a:t>
            </a:r>
          </a:p>
          <a:p>
            <a:r>
              <a:rPr lang="en-US" dirty="0">
                <a:solidFill>
                  <a:schemeClr val="tx1"/>
                </a:solidFill>
              </a:rPr>
              <a:t>Voice, Data, and video/imaging transfer</a:t>
            </a:r>
          </a:p>
        </p:txBody>
      </p:sp>
    </p:spTree>
    <p:extLst>
      <p:ext uri="{BB962C8B-B14F-4D97-AF65-F5344CB8AC3E}">
        <p14:creationId xmlns:p14="http://schemas.microsoft.com/office/powerpoint/2010/main" val="206169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3555-9B96-3949-FB7E-595AC3E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BE35-DEC2-F13F-A26B-AAACEC4C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have learned many things from this course, including a better understanding of Converged Networks. </a:t>
            </a:r>
          </a:p>
        </p:txBody>
      </p:sp>
    </p:spTree>
    <p:extLst>
      <p:ext uri="{BB962C8B-B14F-4D97-AF65-F5344CB8AC3E}">
        <p14:creationId xmlns:p14="http://schemas.microsoft.com/office/powerpoint/2010/main" val="20588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2D36-102D-BAA0-385E-8C72BFC9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mod2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4959-7046-576C-2ECB-39779254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Audio and Video Codecs</a:t>
            </a:r>
          </a:p>
        </p:txBody>
      </p:sp>
    </p:spTree>
    <p:extLst>
      <p:ext uri="{BB962C8B-B14F-4D97-AF65-F5344CB8AC3E}">
        <p14:creationId xmlns:p14="http://schemas.microsoft.com/office/powerpoint/2010/main" val="102518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5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screenshot shows the 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All Extension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tab of the Asterisk Server A, with both extensions (6001 and 6002) being displayed.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342900"/>
            <a:ext cx="40435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</a:rPr>
              <a:t>Create SIP Accounts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533453" y="20574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B033D-C4FF-EF16-D503-0281C4F7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99345"/>
            <a:ext cx="9144000" cy="26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62201" y="1007164"/>
            <a:ext cx="3619893" cy="1126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This screenshot should show the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Linphone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window, with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sip:6002@192.168.109.1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being displayed in the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My current identity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field.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342900"/>
            <a:ext cx="335564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</a:rPr>
              <a:t>Register SIP Clients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8DF7D80-319C-40BF-98CE-3358AA7FE3CF}"/>
              </a:ext>
            </a:extLst>
          </p:cNvPr>
          <p:cNvSpPr txBox="1">
            <a:spLocks/>
          </p:cNvSpPr>
          <p:nvPr/>
        </p:nvSpPr>
        <p:spPr>
          <a:xfrm>
            <a:off x="6076754" y="1007164"/>
            <a:ext cx="3619893" cy="1126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This screenshot should show the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Linphone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window with the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in call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status and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timer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xx:xx:xx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information.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F82F1-1A3F-160C-60DA-9BF8B75DC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797865"/>
            <a:ext cx="3897742" cy="292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C765F-59C5-FA79-ACD3-D0FF95999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092" y="2810361"/>
            <a:ext cx="3897742" cy="29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5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screenshot shows </a:t>
            </a:r>
            <a:r>
              <a:rPr lang="en-US" sz="1600" dirty="0">
                <a:ea typeface="Calibri" panose="020F0502020204030204" pitchFamily="34" charset="0"/>
              </a:rPr>
              <a:t>the </a:t>
            </a:r>
            <a:r>
              <a:rPr lang="en-US" sz="1600" i="1" dirty="0">
                <a:ea typeface="Calibri" panose="020F0502020204030204" pitchFamily="34" charset="0"/>
              </a:rPr>
              <a:t>Settings</a:t>
            </a:r>
            <a:r>
              <a:rPr lang="en-US" sz="1600" dirty="0">
                <a:ea typeface="Calibri" panose="020F0502020204030204" pitchFamily="34" charset="0"/>
              </a:rPr>
              <a:t> window of the </a:t>
            </a:r>
            <a:r>
              <a:rPr lang="en-US" sz="1600" dirty="0" err="1">
                <a:ea typeface="Calibri" panose="020F0502020204030204" pitchFamily="34" charset="0"/>
              </a:rPr>
              <a:t>Linphone</a:t>
            </a:r>
            <a:r>
              <a:rPr lang="en-US" sz="1600" dirty="0">
                <a:ea typeface="Calibri" panose="020F0502020204030204" pitchFamily="34" charset="0"/>
              </a:rPr>
              <a:t>, showing the audio codecs and video codecs. 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5" y="342900"/>
            <a:ext cx="48069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</a:rPr>
              <a:t>Audio and Video Codecs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0B309-3598-4BB4-B5BA-A6BE36861EA3}"/>
              </a:ext>
            </a:extLst>
          </p:cNvPr>
          <p:cNvSpPr txBox="1"/>
          <p:nvPr/>
        </p:nvSpPr>
        <p:spPr>
          <a:xfrm>
            <a:off x="6210693" y="1676401"/>
            <a:ext cx="3657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Among the audio codecs enabled for the 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Linphone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, which one requires the most bandwidth per call? Which one requires the least bandwidth per call?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Answer: most = PCMU/PCMA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Least = </a:t>
            </a:r>
            <a:r>
              <a:rPr lang="en-US" sz="1600" b="1" dirty="0" err="1">
                <a:ea typeface="Calibri" panose="020F0502020204030204" pitchFamily="34" charset="0"/>
                <a:cs typeface="Calibri" panose="020F0502020204030204" pitchFamily="34" charset="0"/>
              </a:rPr>
              <a:t>speex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Which video codec does the 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Linphone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use? How much bandwidth would such a video session consume?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cs typeface="Calibri" panose="020F0502020204030204" pitchFamily="34" charset="0"/>
              </a:rPr>
              <a:t>Answer:1500.00000 kbits/s</a:t>
            </a:r>
            <a:endParaRPr lang="en-US" sz="16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496E9-B6C3-25C7-9C2C-1F5B1E6A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66" y="1932377"/>
            <a:ext cx="4262635" cy="37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9BC8-E782-3E98-3A7A-3AEE56F2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MOD3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F56B743-8BCC-6912-8138-3B5B579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Real Time Protocol (RTP)</a:t>
            </a:r>
          </a:p>
        </p:txBody>
      </p:sp>
    </p:spTree>
    <p:extLst>
      <p:ext uri="{BB962C8B-B14F-4D97-AF65-F5344CB8AC3E}">
        <p14:creationId xmlns:p14="http://schemas.microsoft.com/office/powerpoint/2010/main" val="18049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5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These screenshots should show </a:t>
            </a:r>
            <a:r>
              <a:rPr lang="en-US" sz="1600" dirty="0">
                <a:ea typeface="Calibri" panose="020F0502020204030204" pitchFamily="34" charset="0"/>
              </a:rPr>
              <a:t>the </a:t>
            </a:r>
            <a:r>
              <a:rPr lang="en-US" sz="1600" i="1" dirty="0">
                <a:ea typeface="Calibri" panose="020F0502020204030204" pitchFamily="34" charset="0"/>
              </a:rPr>
              <a:t>Tree View</a:t>
            </a:r>
            <a:r>
              <a:rPr lang="en-US" sz="1600" dirty="0">
                <a:ea typeface="Calibri" panose="020F0502020204030204" pitchFamily="34" charset="0"/>
              </a:rPr>
              <a:t> section of two consecutive RTP packets (the difference between their sequence numbers is 1), respectively. Make sure to capture the payload type, sequence number, and timestamp information.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5" y="342900"/>
            <a:ext cx="458043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RTP Packet Payload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071D4-AA20-FF18-84B7-9D1AFAE9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33766"/>
            <a:ext cx="5486400" cy="1794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E8C10-A061-16B9-8612-9513C2D60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572001"/>
            <a:ext cx="5638800" cy="1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4"/>
            <a:ext cx="7544587" cy="5165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1. If each increment of the RTP timestamp clock (i.e., one unit) represents 1/8,000 of a second, how many seconds or milliseconds of conversation are carried in each RTP packet? ___</a:t>
            </a:r>
            <a:r>
              <a:rPr lang="en-US" sz="1600" u="sng" dirty="0">
                <a:ea typeface="Times New Roman" panose="02020603050405020304" pitchFamily="18" charset="0"/>
              </a:rPr>
              <a:t>0.02___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2. Given the G. 711 codec bit rate as 64,000 bits per second, the payload size in seconds or milliseconds calculated above can also be represented in __</a:t>
            </a:r>
            <a:r>
              <a:rPr lang="en-US" sz="1600" u="sng" dirty="0">
                <a:ea typeface="Times New Roman" panose="02020603050405020304" pitchFamily="18" charset="0"/>
              </a:rPr>
              <a:t>1280</a:t>
            </a:r>
            <a:r>
              <a:rPr lang="en-US" sz="1600" dirty="0">
                <a:ea typeface="Times New Roman" panose="02020603050405020304" pitchFamily="18" charset="0"/>
              </a:rPr>
              <a:t>__ bits or _</a:t>
            </a:r>
            <a:r>
              <a:rPr lang="en-US" sz="1600" u="sng" dirty="0">
                <a:ea typeface="Times New Roman" panose="02020603050405020304" pitchFamily="18" charset="0"/>
              </a:rPr>
              <a:t>160</a:t>
            </a:r>
            <a:r>
              <a:rPr lang="en-US" sz="1600" dirty="0">
                <a:ea typeface="Times New Roman" panose="02020603050405020304" pitchFamily="18" charset="0"/>
              </a:rPr>
              <a:t>___ bytes.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3. Subtract from the Total length above: 20 bytes for IP header, 8 bits for UDP header, and 12 bytes for RTP header.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Payload length (in bytes) =  Total length – 20 – 8 – 12 = __</a:t>
            </a:r>
            <a:r>
              <a:rPr lang="en-US" sz="1600" u="sng" dirty="0">
                <a:ea typeface="Times New Roman" panose="02020603050405020304" pitchFamily="18" charset="0"/>
              </a:rPr>
              <a:t>160_______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4. Does the payload length in bytes match the payload size in bytes in Step 11?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>
                <a:ea typeface="Times New Roman" panose="02020603050405020304" pitchFamily="18" charset="0"/>
              </a:rPr>
              <a:t>Answer: yes</a:t>
            </a:r>
            <a:endParaRPr lang="en-US" sz="1600" b="1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5" y="342900"/>
            <a:ext cx="489921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RTP Packet Payload Size</a:t>
            </a:r>
          </a:p>
        </p:txBody>
      </p:sp>
    </p:spTree>
    <p:extLst>
      <p:ext uri="{BB962C8B-B14F-4D97-AF65-F5344CB8AC3E}">
        <p14:creationId xmlns:p14="http://schemas.microsoft.com/office/powerpoint/2010/main" val="322015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826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Wingdings 3</vt:lpstr>
      <vt:lpstr>Slice</vt:lpstr>
      <vt:lpstr>Converged Networks</vt:lpstr>
      <vt:lpstr>Introduction</vt:lpstr>
      <vt:lpstr>mod2</vt:lpstr>
      <vt:lpstr>PowerPoint Presentation</vt:lpstr>
      <vt:lpstr>PowerPoint Presentation</vt:lpstr>
      <vt:lpstr>PowerPoint Presentation</vt:lpstr>
      <vt:lpstr>MOD3</vt:lpstr>
      <vt:lpstr>PowerPoint Presentation</vt:lpstr>
      <vt:lpstr>PowerPoint Presentation</vt:lpstr>
      <vt:lpstr>MOD4</vt:lpstr>
      <vt:lpstr>PowerPoint Presentation</vt:lpstr>
      <vt:lpstr>PowerPoint Presentation</vt:lpstr>
      <vt:lpstr>MOD5</vt:lpstr>
      <vt:lpstr>PowerPoint Presentation</vt:lpstr>
      <vt:lpstr>PowerPoint Presentation</vt:lpstr>
      <vt:lpstr>MOD6</vt:lpstr>
      <vt:lpstr>PowerPoint Presentation</vt:lpstr>
      <vt:lpstr>PowerPoint Presentation</vt:lpstr>
      <vt:lpstr>PowerPoint Presentation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Converged Networks</dc:title>
  <dc:creator>A dePierro</dc:creator>
  <cp:lastModifiedBy>A dePierro</cp:lastModifiedBy>
  <cp:revision>4</cp:revision>
  <dcterms:created xsi:type="dcterms:W3CDTF">2022-10-16T20:45:05Z</dcterms:created>
  <dcterms:modified xsi:type="dcterms:W3CDTF">2022-10-16T22:36:13Z</dcterms:modified>
</cp:coreProperties>
</file>