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handoutMasterIdLst>
    <p:handoutMasterId r:id="rId30"/>
  </p:handoutMasterIdLst>
  <p:sldIdLst>
    <p:sldId id="256" r:id="rId5"/>
    <p:sldId id="270" r:id="rId6"/>
    <p:sldId id="271" r:id="rId7"/>
    <p:sldId id="261" r:id="rId8"/>
    <p:sldId id="267" r:id="rId9"/>
    <p:sldId id="272" r:id="rId10"/>
    <p:sldId id="273" r:id="rId11"/>
    <p:sldId id="274" r:id="rId12"/>
    <p:sldId id="269" r:id="rId13"/>
    <p:sldId id="275" r:id="rId14"/>
    <p:sldId id="278" r:id="rId15"/>
    <p:sldId id="276" r:id="rId16"/>
    <p:sldId id="277" r:id="rId17"/>
    <p:sldId id="279" r:id="rId18"/>
    <p:sldId id="280" r:id="rId19"/>
    <p:sldId id="281" r:id="rId20"/>
    <p:sldId id="282" r:id="rId21"/>
    <p:sldId id="283" r:id="rId22"/>
    <p:sldId id="284" r:id="rId23"/>
    <p:sldId id="285" r:id="rId24"/>
    <p:sldId id="268" r:id="rId25"/>
    <p:sldId id="286" r:id="rId26"/>
    <p:sldId id="287"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1" autoAdjust="0"/>
  </p:normalViewPr>
  <p:slideViewPr>
    <p:cSldViewPr snapToGrid="0">
      <p:cViewPr varScale="1">
        <p:scale>
          <a:sx n="134" d="100"/>
          <a:sy n="134" d="100"/>
        </p:scale>
        <p:origin x="156" y="702"/>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59275-AFE1-4999-B78A-D0D76B9F2B0B}" type="datetimeFigureOut">
              <a:rPr lang="en-US" smtClean="0"/>
              <a:t>12/6/2021</a:t>
            </a:fld>
            <a:endParaRPr lang="en-US" dirty="0"/>
          </a:p>
        </p:txBody>
      </p:sp>
      <p:sp>
        <p:nvSpPr>
          <p:cNvPr id="4" name="Footer Placeholder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668C69-0C3E-40A2-B4A0-B2C8B71D8E3A}" type="slidenum">
              <a:rPr lang="en-US" smtClean="0"/>
              <a:t>‹#›</a:t>
            </a:fld>
            <a:endParaRPr lang="en-US" dirty="0"/>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ADD7A-FE61-48EE-BE0E-8546E5401374}" type="datetimeFigureOut">
              <a:rPr lang="en-US" smtClean="0"/>
              <a:t>12/6/2021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00EEB-8338-48D7-8EE8-EE0082EF7602}" type="slidenum">
              <a:rPr lang="en-US" smtClean="0"/>
              <a:t>‹#›</a:t>
            </a:fld>
            <a:endParaRPr lang="en-US" dirty="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a:t>
            </a:fld>
            <a:endParaRPr lang="en-US" dirty="0"/>
          </a:p>
        </p:txBody>
      </p:sp>
    </p:spTree>
    <p:extLst>
      <p:ext uri="{BB962C8B-B14F-4D97-AF65-F5344CB8AC3E}">
        <p14:creationId xmlns:p14="http://schemas.microsoft.com/office/powerpoint/2010/main" val="400533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chain links">
            <a:extLst>
              <a:ext uri="{FF2B5EF4-FFF2-40B4-BE49-F238E27FC236}">
                <a16:creationId xmlns:a16="http://schemas.microsoft.com/office/drawing/2014/main"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3D30D32A-359B-41BB-9746-2CF3A21EEFFC}"/>
              </a:ext>
            </a:extLst>
          </p:cNvPr>
          <p:cNvSpPr>
            <a:spLocks noGrp="1"/>
          </p:cNvSpPr>
          <p:nvPr>
            <p:ph type="ctrTitle"/>
          </p:nvPr>
        </p:nvSpPr>
        <p:spPr>
          <a:xfrm>
            <a:off x="1092325" y="1447800"/>
            <a:ext cx="8825658" cy="3329581"/>
          </a:xfrm>
        </p:spPr>
        <p:txBody>
          <a:bodyPr>
            <a:normAutofit/>
          </a:bodyPr>
          <a:lstStyle/>
          <a:p>
            <a:r>
              <a:rPr lang="en-US" dirty="0"/>
              <a:t>Fundamentals of Cloud Computing</a:t>
            </a:r>
            <a:endParaRPr lang="ru-RU" dirty="0"/>
          </a:p>
        </p:txBody>
      </p:sp>
      <p:sp>
        <p:nvSpPr>
          <p:cNvPr id="3" name="Subtitle 2">
            <a:extLst>
              <a:ext uri="{FF2B5EF4-FFF2-40B4-BE49-F238E27FC236}">
                <a16:creationId xmlns:a16="http://schemas.microsoft.com/office/drawing/2014/main" id="{B4CA222A-88BC-48F4-9AE8-2115B7D1E6DC}"/>
              </a:ext>
            </a:extLst>
          </p:cNvPr>
          <p:cNvSpPr>
            <a:spLocks noGrp="1"/>
          </p:cNvSpPr>
          <p:nvPr>
            <p:ph type="subTitle" idx="1"/>
          </p:nvPr>
        </p:nvSpPr>
        <p:spPr>
          <a:xfrm>
            <a:off x="1154955" y="4777380"/>
            <a:ext cx="8825658" cy="861420"/>
          </a:xfrm>
        </p:spPr>
        <p:txBody>
          <a:bodyPr>
            <a:normAutofit/>
          </a:bodyPr>
          <a:lstStyle/>
          <a:p>
            <a:r>
              <a:rPr lang="en-US" dirty="0"/>
              <a:t>NETW211</a:t>
            </a:r>
          </a:p>
        </p:txBody>
      </p:sp>
      <p:sp>
        <p:nvSpPr>
          <p:cNvPr id="20" name="Rectangle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47900" y="3429000"/>
            <a:ext cx="1752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dashboard with two subnets and the route table of public subnet 2.</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2286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Adding another subnet</a:t>
            </a:r>
          </a:p>
        </p:txBody>
      </p:sp>
      <p:pic>
        <p:nvPicPr>
          <p:cNvPr id="4" name="Picture 3">
            <a:extLst>
              <a:ext uri="{FF2B5EF4-FFF2-40B4-BE49-F238E27FC236}">
                <a16:creationId xmlns:a16="http://schemas.microsoft.com/office/drawing/2014/main" id="{0D65AC90-ADD1-4FED-9EE0-1E3E7FB2AEF6}"/>
              </a:ext>
            </a:extLst>
          </p:cNvPr>
          <p:cNvPicPr>
            <a:picLocks noChangeAspect="1"/>
          </p:cNvPicPr>
          <p:nvPr/>
        </p:nvPicPr>
        <p:blipFill>
          <a:blip r:embed="rId2"/>
          <a:stretch>
            <a:fillRect/>
          </a:stretch>
        </p:blipFill>
        <p:spPr>
          <a:xfrm>
            <a:off x="4942909" y="806278"/>
            <a:ext cx="5490666" cy="5364778"/>
          </a:xfrm>
          <a:prstGeom prst="rect">
            <a:avLst/>
          </a:prstGeom>
        </p:spPr>
      </p:pic>
    </p:spTree>
    <p:extLst>
      <p:ext uri="{BB962C8B-B14F-4D97-AF65-F5344CB8AC3E}">
        <p14:creationId xmlns:p14="http://schemas.microsoft.com/office/powerpoint/2010/main" val="175273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F110-3086-47B1-BD84-CDDC05C8AE67}"/>
              </a:ext>
            </a:extLst>
          </p:cNvPr>
          <p:cNvSpPr>
            <a:spLocks noGrp="1"/>
          </p:cNvSpPr>
          <p:nvPr>
            <p:ph type="title"/>
          </p:nvPr>
        </p:nvSpPr>
        <p:spPr/>
        <p:txBody>
          <a:bodyPr/>
          <a:lstStyle/>
          <a:p>
            <a:pPr algn="ctr"/>
            <a:r>
              <a:rPr lang="en-US" dirty="0"/>
              <a:t>Mod 4</a:t>
            </a:r>
          </a:p>
        </p:txBody>
      </p:sp>
      <p:sp>
        <p:nvSpPr>
          <p:cNvPr id="3" name="Content Placeholder 2">
            <a:extLst>
              <a:ext uri="{FF2B5EF4-FFF2-40B4-BE49-F238E27FC236}">
                <a16:creationId xmlns:a16="http://schemas.microsoft.com/office/drawing/2014/main" id="{B6648578-B5F8-49CB-B320-5A31908687EF}"/>
              </a:ext>
            </a:extLst>
          </p:cNvPr>
          <p:cNvSpPr>
            <a:spLocks noGrp="1"/>
          </p:cNvSpPr>
          <p:nvPr>
            <p:ph idx="1"/>
          </p:nvPr>
        </p:nvSpPr>
        <p:spPr/>
        <p:txBody>
          <a:bodyPr/>
          <a:lstStyle/>
          <a:p>
            <a:r>
              <a:rPr lang="en-US" dirty="0"/>
              <a:t>Launching and testing an EC2</a:t>
            </a:r>
          </a:p>
        </p:txBody>
      </p:sp>
    </p:spTree>
    <p:extLst>
      <p:ext uri="{BB962C8B-B14F-4D97-AF65-F5344CB8AC3E}">
        <p14:creationId xmlns:p14="http://schemas.microsoft.com/office/powerpoint/2010/main" val="165593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945357" y="3793157"/>
            <a:ext cx="1752600"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a:t>
            </a:r>
            <a:r>
              <a:rPr lang="en-US" sz="1600" i="1" dirty="0"/>
              <a:t>Details</a:t>
            </a:r>
            <a:r>
              <a:rPr lang="en-US" sz="1600" dirty="0"/>
              <a:t> section of the EC2 instance.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54857" y="2493343"/>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Launching an EC2 instance</a:t>
            </a:r>
          </a:p>
        </p:txBody>
      </p:sp>
      <p:pic>
        <p:nvPicPr>
          <p:cNvPr id="4" name="Picture 3">
            <a:extLst>
              <a:ext uri="{FF2B5EF4-FFF2-40B4-BE49-F238E27FC236}">
                <a16:creationId xmlns:a16="http://schemas.microsoft.com/office/drawing/2014/main" id="{BCF8C3A7-8874-4E7C-8EF2-6EBE4562DEBA}"/>
              </a:ext>
            </a:extLst>
          </p:cNvPr>
          <p:cNvPicPr>
            <a:picLocks noChangeAspect="1"/>
          </p:cNvPicPr>
          <p:nvPr/>
        </p:nvPicPr>
        <p:blipFill>
          <a:blip r:embed="rId2"/>
          <a:stretch>
            <a:fillRect/>
          </a:stretch>
        </p:blipFill>
        <p:spPr>
          <a:xfrm>
            <a:off x="3598068" y="1333500"/>
            <a:ext cx="8382000" cy="4919314"/>
          </a:xfrm>
          <a:prstGeom prst="rect">
            <a:avLst/>
          </a:prstGeom>
        </p:spPr>
      </p:pic>
    </p:spTree>
    <p:extLst>
      <p:ext uri="{BB962C8B-B14F-4D97-AF65-F5344CB8AC3E}">
        <p14:creationId xmlns:p14="http://schemas.microsoft.com/office/powerpoint/2010/main" val="63858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883694"/>
            <a:ext cx="1752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successful ping from your computer to the instance in the cloud.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1264444"/>
            <a:ext cx="21336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Setting up a security group</a:t>
            </a:r>
          </a:p>
        </p:txBody>
      </p:sp>
      <p:pic>
        <p:nvPicPr>
          <p:cNvPr id="4" name="Picture 3">
            <a:extLst>
              <a:ext uri="{FF2B5EF4-FFF2-40B4-BE49-F238E27FC236}">
                <a16:creationId xmlns:a16="http://schemas.microsoft.com/office/drawing/2014/main" id="{5E7E53D8-42B9-4DB5-AB92-A8EF92F1902D}"/>
              </a:ext>
            </a:extLst>
          </p:cNvPr>
          <p:cNvPicPr>
            <a:picLocks noChangeAspect="1"/>
          </p:cNvPicPr>
          <p:nvPr/>
        </p:nvPicPr>
        <p:blipFill>
          <a:blip r:embed="rId2"/>
          <a:stretch>
            <a:fillRect/>
          </a:stretch>
        </p:blipFill>
        <p:spPr>
          <a:xfrm>
            <a:off x="5133976" y="1600200"/>
            <a:ext cx="6311901" cy="3300719"/>
          </a:xfrm>
          <a:prstGeom prst="rect">
            <a:avLst/>
          </a:prstGeom>
        </p:spPr>
      </p:pic>
    </p:spTree>
    <p:extLst>
      <p:ext uri="{BB962C8B-B14F-4D97-AF65-F5344CB8AC3E}">
        <p14:creationId xmlns:p14="http://schemas.microsoft.com/office/powerpoint/2010/main" val="191690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9D6A-DAC3-4C1A-A037-8D625FE5915C}"/>
              </a:ext>
            </a:extLst>
          </p:cNvPr>
          <p:cNvSpPr>
            <a:spLocks noGrp="1"/>
          </p:cNvSpPr>
          <p:nvPr>
            <p:ph type="title"/>
          </p:nvPr>
        </p:nvSpPr>
        <p:spPr/>
        <p:txBody>
          <a:bodyPr/>
          <a:lstStyle/>
          <a:p>
            <a:pPr algn="ctr"/>
            <a:r>
              <a:rPr lang="en-US" dirty="0"/>
              <a:t>Mod5</a:t>
            </a:r>
          </a:p>
        </p:txBody>
      </p:sp>
      <p:sp>
        <p:nvSpPr>
          <p:cNvPr id="3" name="Content Placeholder 2">
            <a:extLst>
              <a:ext uri="{FF2B5EF4-FFF2-40B4-BE49-F238E27FC236}">
                <a16:creationId xmlns:a16="http://schemas.microsoft.com/office/drawing/2014/main" id="{0D583F2F-828B-45E0-948B-441BD0D97553}"/>
              </a:ext>
            </a:extLst>
          </p:cNvPr>
          <p:cNvSpPr>
            <a:spLocks noGrp="1"/>
          </p:cNvSpPr>
          <p:nvPr>
            <p:ph idx="1"/>
          </p:nvPr>
        </p:nvSpPr>
        <p:spPr/>
        <p:txBody>
          <a:bodyPr/>
          <a:lstStyle/>
          <a:p>
            <a:r>
              <a:rPr lang="en-US" dirty="0"/>
              <a:t>Configuring AWS bucket service</a:t>
            </a:r>
          </a:p>
        </p:txBody>
      </p:sp>
    </p:spTree>
    <p:extLst>
      <p:ext uri="{BB962C8B-B14F-4D97-AF65-F5344CB8AC3E}">
        <p14:creationId xmlns:p14="http://schemas.microsoft.com/office/powerpoint/2010/main" val="385077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63788" y="1752600"/>
            <a:ext cx="7313612" cy="411638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What does the default encryption do? </a:t>
            </a:r>
          </a:p>
          <a:p>
            <a:endParaRPr lang="en-US" sz="1600" dirty="0"/>
          </a:p>
          <a:p>
            <a:r>
              <a:rPr lang="en-US" sz="1600" dirty="0"/>
              <a:t>Answer here: With Amazon S3 default encryption, you can set the default encryption behavior for an S3 bucket so that all new objects are encrypted when they are stored in the bucket. The objects are encrypted using server-side encryption with either Amazon S3-managed keys (SSE-S3) or AWS KMS keys stored in AWS Key Management Service (AWS KMS) (SSE-KMS).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References:</a:t>
            </a:r>
          </a:p>
          <a:p>
            <a:r>
              <a:rPr lang="en-US" sz="1600" dirty="0"/>
              <a:t>1. https://docs.aws.amazon.com/AmazonS3/latest/userguide/bucket-encryption.html</a:t>
            </a:r>
          </a:p>
          <a:p>
            <a:r>
              <a:rPr lang="en-US" sz="1600" dirty="0"/>
              <a:t>2.</a:t>
            </a:r>
          </a:p>
          <a:p>
            <a:endParaRPr lang="en-US" sz="1600" dirty="0"/>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87355" y="905776"/>
            <a:ext cx="5486400" cy="566738"/>
          </a:xfrm>
        </p:spPr>
        <p:txBody>
          <a:bodyPr>
            <a:noAutofit/>
          </a:bodyPr>
          <a:lstStyle/>
          <a:p>
            <a:r>
              <a:rPr lang="en-US" sz="2800" dirty="0">
                <a:solidFill>
                  <a:schemeClr val="bg1"/>
                </a:solidFill>
              </a:rPr>
              <a:t>Question</a:t>
            </a:r>
          </a:p>
        </p:txBody>
      </p:sp>
    </p:spTree>
    <p:extLst>
      <p:ext uri="{BB962C8B-B14F-4D97-AF65-F5344CB8AC3E}">
        <p14:creationId xmlns:p14="http://schemas.microsoft.com/office/powerpoint/2010/main" val="392775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781300"/>
            <a:ext cx="1752600" cy="129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Access Denied error message in a browser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1423989"/>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rPr>
              <a:t>Uploading a file</a:t>
            </a:r>
          </a:p>
        </p:txBody>
      </p:sp>
      <p:pic>
        <p:nvPicPr>
          <p:cNvPr id="8" name="Picture 7">
            <a:extLst>
              <a:ext uri="{FF2B5EF4-FFF2-40B4-BE49-F238E27FC236}">
                <a16:creationId xmlns:a16="http://schemas.microsoft.com/office/drawing/2014/main" id="{3C6CBB9F-A2E6-495E-96AD-90A7D27E1414}"/>
              </a:ext>
            </a:extLst>
          </p:cNvPr>
          <p:cNvPicPr>
            <a:picLocks noChangeAspect="1"/>
          </p:cNvPicPr>
          <p:nvPr/>
        </p:nvPicPr>
        <p:blipFill>
          <a:blip r:embed="rId2"/>
          <a:stretch>
            <a:fillRect/>
          </a:stretch>
        </p:blipFill>
        <p:spPr>
          <a:xfrm>
            <a:off x="4331494" y="1995489"/>
            <a:ext cx="7200900" cy="2114550"/>
          </a:xfrm>
          <a:prstGeom prst="rect">
            <a:avLst/>
          </a:prstGeom>
        </p:spPr>
      </p:pic>
    </p:spTree>
    <p:extLst>
      <p:ext uri="{BB962C8B-B14F-4D97-AF65-F5344CB8AC3E}">
        <p14:creationId xmlns:p14="http://schemas.microsoft.com/office/powerpoint/2010/main" val="297606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97731" y="3105150"/>
            <a:ext cx="1752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permissions or access control list (ACL) information of the uploaded file.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07231" y="1833562"/>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rPr>
              <a:t>Changing permissions</a:t>
            </a:r>
          </a:p>
        </p:txBody>
      </p:sp>
      <p:pic>
        <p:nvPicPr>
          <p:cNvPr id="4" name="Picture 3">
            <a:extLst>
              <a:ext uri="{FF2B5EF4-FFF2-40B4-BE49-F238E27FC236}">
                <a16:creationId xmlns:a16="http://schemas.microsoft.com/office/drawing/2014/main" id="{8D635852-1315-49F7-85A3-EC82C40D6D2A}"/>
              </a:ext>
            </a:extLst>
          </p:cNvPr>
          <p:cNvPicPr>
            <a:picLocks noChangeAspect="1"/>
          </p:cNvPicPr>
          <p:nvPr/>
        </p:nvPicPr>
        <p:blipFill>
          <a:blip r:embed="rId2"/>
          <a:stretch>
            <a:fillRect/>
          </a:stretch>
        </p:blipFill>
        <p:spPr>
          <a:xfrm>
            <a:off x="2938463" y="1633206"/>
            <a:ext cx="9144000" cy="4138944"/>
          </a:xfrm>
          <a:prstGeom prst="rect">
            <a:avLst/>
          </a:prstGeom>
        </p:spPr>
      </p:pic>
    </p:spTree>
    <p:extLst>
      <p:ext uri="{BB962C8B-B14F-4D97-AF65-F5344CB8AC3E}">
        <p14:creationId xmlns:p14="http://schemas.microsoft.com/office/powerpoint/2010/main" val="64915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6B34-2226-4C49-A944-5ED0F2D0412C}"/>
              </a:ext>
            </a:extLst>
          </p:cNvPr>
          <p:cNvSpPr>
            <a:spLocks noGrp="1"/>
          </p:cNvSpPr>
          <p:nvPr>
            <p:ph type="title"/>
          </p:nvPr>
        </p:nvSpPr>
        <p:spPr/>
        <p:txBody>
          <a:bodyPr/>
          <a:lstStyle/>
          <a:p>
            <a:pPr algn="ctr"/>
            <a:r>
              <a:rPr lang="en-US" dirty="0"/>
              <a:t>Mod6</a:t>
            </a:r>
          </a:p>
        </p:txBody>
      </p:sp>
      <p:sp>
        <p:nvSpPr>
          <p:cNvPr id="3" name="Content Placeholder 2">
            <a:extLst>
              <a:ext uri="{FF2B5EF4-FFF2-40B4-BE49-F238E27FC236}">
                <a16:creationId xmlns:a16="http://schemas.microsoft.com/office/drawing/2014/main" id="{AD14900F-F354-4A2E-A200-827BA8660C76}"/>
              </a:ext>
            </a:extLst>
          </p:cNvPr>
          <p:cNvSpPr>
            <a:spLocks noGrp="1"/>
          </p:cNvSpPr>
          <p:nvPr>
            <p:ph idx="1"/>
          </p:nvPr>
        </p:nvSpPr>
        <p:spPr/>
        <p:txBody>
          <a:bodyPr/>
          <a:lstStyle/>
          <a:p>
            <a:r>
              <a:rPr lang="en-US" dirty="0"/>
              <a:t>Utilizing CloudWatch to monitor EC2</a:t>
            </a:r>
          </a:p>
        </p:txBody>
      </p:sp>
    </p:spTree>
    <p:extLst>
      <p:ext uri="{BB962C8B-B14F-4D97-AF65-F5344CB8AC3E}">
        <p14:creationId xmlns:p14="http://schemas.microsoft.com/office/powerpoint/2010/main" val="424463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816893" y="2333625"/>
            <a:ext cx="17526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successful ping from your local computer to the EC2 instance.</a:t>
            </a:r>
            <a:endParaRPr lang="en-US" sz="16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626393" y="91202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dk1"/>
                </a:solidFill>
              </a:rPr>
              <a:t>Launching an EC2 instance</a:t>
            </a:r>
            <a:endParaRPr lang="en-US" sz="2800" dirty="0"/>
          </a:p>
        </p:txBody>
      </p:sp>
      <p:pic>
        <p:nvPicPr>
          <p:cNvPr id="4" name="Picture 3">
            <a:extLst>
              <a:ext uri="{FF2B5EF4-FFF2-40B4-BE49-F238E27FC236}">
                <a16:creationId xmlns:a16="http://schemas.microsoft.com/office/drawing/2014/main" id="{214ED224-E9CF-4929-B280-4384AB955D71}"/>
              </a:ext>
            </a:extLst>
          </p:cNvPr>
          <p:cNvPicPr>
            <a:picLocks noChangeAspect="1"/>
          </p:cNvPicPr>
          <p:nvPr/>
        </p:nvPicPr>
        <p:blipFill>
          <a:blip r:embed="rId2"/>
          <a:stretch>
            <a:fillRect/>
          </a:stretch>
        </p:blipFill>
        <p:spPr>
          <a:xfrm>
            <a:off x="4926806" y="1632916"/>
            <a:ext cx="6248400" cy="3277222"/>
          </a:xfrm>
          <a:prstGeom prst="rect">
            <a:avLst/>
          </a:prstGeom>
        </p:spPr>
      </p:pic>
    </p:spTree>
    <p:extLst>
      <p:ext uri="{BB962C8B-B14F-4D97-AF65-F5344CB8AC3E}">
        <p14:creationId xmlns:p14="http://schemas.microsoft.com/office/powerpoint/2010/main" val="2585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848B-3217-44DB-B4DD-D99922D33964}"/>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7F2D7239-64A9-42C4-9FE8-2FD1343CA8ED}"/>
              </a:ext>
            </a:extLst>
          </p:cNvPr>
          <p:cNvSpPr>
            <a:spLocks noGrp="1"/>
          </p:cNvSpPr>
          <p:nvPr>
            <p:ph idx="1"/>
          </p:nvPr>
        </p:nvSpPr>
        <p:spPr/>
        <p:txBody>
          <a:bodyPr/>
          <a:lstStyle/>
          <a:p>
            <a:r>
              <a:rPr lang="en-US" dirty="0"/>
              <a:t>Detailed, and visual summary of what we learned in NETW211.</a:t>
            </a:r>
          </a:p>
          <a:p>
            <a:endParaRPr lang="en-US" dirty="0"/>
          </a:p>
        </p:txBody>
      </p:sp>
    </p:spTree>
    <p:extLst>
      <p:ext uri="{BB962C8B-B14F-4D97-AF65-F5344CB8AC3E}">
        <p14:creationId xmlns:p14="http://schemas.microsoft.com/office/powerpoint/2010/main" val="260519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711759" y="2905125"/>
            <a:ext cx="19812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browser window with the “Subscription confirmed!” message (not the email!).</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538287" y="881063"/>
            <a:ext cx="25146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Setting up SNS notification and subscription</a:t>
            </a:r>
            <a:endParaRPr lang="en-US" sz="2800" dirty="0"/>
          </a:p>
        </p:txBody>
      </p:sp>
      <p:pic>
        <p:nvPicPr>
          <p:cNvPr id="4" name="Picture 3">
            <a:extLst>
              <a:ext uri="{FF2B5EF4-FFF2-40B4-BE49-F238E27FC236}">
                <a16:creationId xmlns:a16="http://schemas.microsoft.com/office/drawing/2014/main" id="{F5F3E42B-CE3B-450C-B804-80EA32BF53B5}"/>
              </a:ext>
            </a:extLst>
          </p:cNvPr>
          <p:cNvPicPr>
            <a:picLocks noChangeAspect="1"/>
          </p:cNvPicPr>
          <p:nvPr/>
        </p:nvPicPr>
        <p:blipFill>
          <a:blip r:embed="rId2"/>
          <a:stretch>
            <a:fillRect/>
          </a:stretch>
        </p:blipFill>
        <p:spPr>
          <a:xfrm>
            <a:off x="5950024" y="1719263"/>
            <a:ext cx="5362575" cy="2514600"/>
          </a:xfrm>
          <a:prstGeom prst="rect">
            <a:avLst/>
          </a:prstGeom>
        </p:spPr>
      </p:pic>
    </p:spTree>
    <p:extLst>
      <p:ext uri="{BB962C8B-B14F-4D97-AF65-F5344CB8AC3E}">
        <p14:creationId xmlns:p14="http://schemas.microsoft.com/office/powerpoint/2010/main" val="1187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46697" y="2814638"/>
            <a:ext cx="17526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EC2 dashboard with several CloudWatch metrics.</a:t>
            </a:r>
            <a:endParaRPr lang="en-US" sz="16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878807" y="1483519"/>
            <a:ext cx="24431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Setting up a CloudWatch alarm</a:t>
            </a:r>
            <a:endParaRPr lang="en-US" sz="2800" dirty="0"/>
          </a:p>
        </p:txBody>
      </p:sp>
      <p:pic>
        <p:nvPicPr>
          <p:cNvPr id="4" name="Picture 3">
            <a:extLst>
              <a:ext uri="{FF2B5EF4-FFF2-40B4-BE49-F238E27FC236}">
                <a16:creationId xmlns:a16="http://schemas.microsoft.com/office/drawing/2014/main" id="{5041D640-6A90-48E9-A8D3-0F45B9D97287}"/>
              </a:ext>
            </a:extLst>
          </p:cNvPr>
          <p:cNvPicPr>
            <a:picLocks noChangeAspect="1"/>
          </p:cNvPicPr>
          <p:nvPr/>
        </p:nvPicPr>
        <p:blipFill>
          <a:blip r:embed="rId2"/>
          <a:stretch>
            <a:fillRect/>
          </a:stretch>
        </p:blipFill>
        <p:spPr>
          <a:xfrm>
            <a:off x="5398294" y="2110373"/>
            <a:ext cx="6229827" cy="2004427"/>
          </a:xfrm>
          <a:prstGeom prst="rect">
            <a:avLst/>
          </a:prstGeom>
        </p:spPr>
      </p:pic>
    </p:spTree>
    <p:extLst>
      <p:ext uri="{BB962C8B-B14F-4D97-AF65-F5344CB8AC3E}">
        <p14:creationId xmlns:p14="http://schemas.microsoft.com/office/powerpoint/2010/main" val="286638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C58D-F7D6-4502-8C48-5041EA010E54}"/>
              </a:ext>
            </a:extLst>
          </p:cNvPr>
          <p:cNvSpPr>
            <a:spLocks noGrp="1"/>
          </p:cNvSpPr>
          <p:nvPr>
            <p:ph type="title"/>
          </p:nvPr>
        </p:nvSpPr>
        <p:spPr/>
        <p:txBody>
          <a:bodyPr/>
          <a:lstStyle/>
          <a:p>
            <a:pPr algn="ctr"/>
            <a:r>
              <a:rPr lang="en-US" dirty="0"/>
              <a:t>Challenges</a:t>
            </a:r>
          </a:p>
        </p:txBody>
      </p:sp>
      <p:sp>
        <p:nvSpPr>
          <p:cNvPr id="3" name="Content Placeholder 2">
            <a:extLst>
              <a:ext uri="{FF2B5EF4-FFF2-40B4-BE49-F238E27FC236}">
                <a16:creationId xmlns:a16="http://schemas.microsoft.com/office/drawing/2014/main" id="{F7D08CFF-2CFE-4937-ABA1-A99481F58B30}"/>
              </a:ext>
            </a:extLst>
          </p:cNvPr>
          <p:cNvSpPr>
            <a:spLocks noGrp="1"/>
          </p:cNvSpPr>
          <p:nvPr>
            <p:ph idx="1"/>
          </p:nvPr>
        </p:nvSpPr>
        <p:spPr/>
        <p:txBody>
          <a:bodyPr/>
          <a:lstStyle/>
          <a:p>
            <a:r>
              <a:rPr lang="en-US" dirty="0"/>
              <a:t>Connecting to the AWS student profile</a:t>
            </a:r>
          </a:p>
          <a:p>
            <a:r>
              <a:rPr lang="en-US" dirty="0"/>
              <a:t>Pinging the EC2 IP address while using CloudWatch was not showing any CPU utilization (mod6)</a:t>
            </a:r>
          </a:p>
          <a:p>
            <a:endParaRPr lang="en-US" dirty="0"/>
          </a:p>
        </p:txBody>
      </p:sp>
    </p:spTree>
    <p:extLst>
      <p:ext uri="{BB962C8B-B14F-4D97-AF65-F5344CB8AC3E}">
        <p14:creationId xmlns:p14="http://schemas.microsoft.com/office/powerpoint/2010/main" val="3893859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8BE8-0714-490B-8749-2C018C380233}"/>
              </a:ext>
            </a:extLst>
          </p:cNvPr>
          <p:cNvSpPr>
            <a:spLocks noGrp="1"/>
          </p:cNvSpPr>
          <p:nvPr>
            <p:ph type="title"/>
          </p:nvPr>
        </p:nvSpPr>
        <p:spPr/>
        <p:txBody>
          <a:bodyPr/>
          <a:lstStyle/>
          <a:p>
            <a:pPr algn="ctr"/>
            <a:r>
              <a:rPr lang="en-US" dirty="0"/>
              <a:t>Career Skills</a:t>
            </a:r>
          </a:p>
        </p:txBody>
      </p:sp>
      <p:sp>
        <p:nvSpPr>
          <p:cNvPr id="3" name="Content Placeholder 2">
            <a:extLst>
              <a:ext uri="{FF2B5EF4-FFF2-40B4-BE49-F238E27FC236}">
                <a16:creationId xmlns:a16="http://schemas.microsoft.com/office/drawing/2014/main" id="{BFD8A4BA-A0DC-41F4-8BC0-B8DB72B7891A}"/>
              </a:ext>
            </a:extLst>
          </p:cNvPr>
          <p:cNvSpPr>
            <a:spLocks noGrp="1"/>
          </p:cNvSpPr>
          <p:nvPr>
            <p:ph idx="1"/>
          </p:nvPr>
        </p:nvSpPr>
        <p:spPr/>
        <p:txBody>
          <a:bodyPr/>
          <a:lstStyle/>
          <a:p>
            <a:r>
              <a:rPr lang="en-US" dirty="0"/>
              <a:t>Configuring and launching EC2 instances</a:t>
            </a:r>
          </a:p>
          <a:p>
            <a:r>
              <a:rPr lang="en-US" dirty="0"/>
              <a:t>Configuring an AWS bucket</a:t>
            </a:r>
          </a:p>
          <a:p>
            <a:r>
              <a:rPr lang="en-US" dirty="0"/>
              <a:t>Utilizing CloudWatch</a:t>
            </a:r>
          </a:p>
          <a:p>
            <a:r>
              <a:rPr lang="en-US" dirty="0"/>
              <a:t>Setting up alerts in CloudWatch</a:t>
            </a:r>
          </a:p>
          <a:p>
            <a:endParaRPr lang="en-US" dirty="0"/>
          </a:p>
        </p:txBody>
      </p:sp>
    </p:spTree>
    <p:extLst>
      <p:ext uri="{BB962C8B-B14F-4D97-AF65-F5344CB8AC3E}">
        <p14:creationId xmlns:p14="http://schemas.microsoft.com/office/powerpoint/2010/main" val="367730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942B-9986-4F54-9C89-6BE65B6594BE}"/>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4431595D-EB3C-45FE-B02D-28521AEBF3D5}"/>
              </a:ext>
            </a:extLst>
          </p:cNvPr>
          <p:cNvSpPr>
            <a:spLocks noGrp="1"/>
          </p:cNvSpPr>
          <p:nvPr>
            <p:ph idx="1"/>
          </p:nvPr>
        </p:nvSpPr>
        <p:spPr/>
        <p:txBody>
          <a:bodyPr/>
          <a:lstStyle/>
          <a:p>
            <a:r>
              <a:rPr lang="en-US" dirty="0"/>
              <a:t>This project covered the fundamentals of cloud computing using Amazons AWS.</a:t>
            </a:r>
          </a:p>
          <a:p>
            <a:r>
              <a:rPr lang="en-US" dirty="0"/>
              <a:t>Building this project provided hands on practice to the topics covered in this course.</a:t>
            </a:r>
          </a:p>
          <a:p>
            <a:endParaRPr lang="en-US" dirty="0"/>
          </a:p>
        </p:txBody>
      </p:sp>
    </p:spTree>
    <p:extLst>
      <p:ext uri="{BB962C8B-B14F-4D97-AF65-F5344CB8AC3E}">
        <p14:creationId xmlns:p14="http://schemas.microsoft.com/office/powerpoint/2010/main" val="338353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B5AB-F591-42E0-AF59-B4E6BB6BB1A5}"/>
              </a:ext>
            </a:extLst>
          </p:cNvPr>
          <p:cNvSpPr>
            <a:spLocks noGrp="1"/>
          </p:cNvSpPr>
          <p:nvPr>
            <p:ph type="title"/>
          </p:nvPr>
        </p:nvSpPr>
        <p:spPr/>
        <p:txBody>
          <a:bodyPr/>
          <a:lstStyle/>
          <a:p>
            <a:pPr algn="ctr"/>
            <a:r>
              <a:rPr lang="en-US" dirty="0"/>
              <a:t>Mod 2</a:t>
            </a:r>
          </a:p>
        </p:txBody>
      </p:sp>
      <p:sp>
        <p:nvSpPr>
          <p:cNvPr id="3" name="Content Placeholder 2">
            <a:extLst>
              <a:ext uri="{FF2B5EF4-FFF2-40B4-BE49-F238E27FC236}">
                <a16:creationId xmlns:a16="http://schemas.microsoft.com/office/drawing/2014/main" id="{153D2060-F655-4D66-8D1E-1C98B2ED1486}"/>
              </a:ext>
            </a:extLst>
          </p:cNvPr>
          <p:cNvSpPr>
            <a:spLocks noGrp="1"/>
          </p:cNvSpPr>
          <p:nvPr>
            <p:ph idx="1"/>
          </p:nvPr>
        </p:nvSpPr>
        <p:spPr/>
        <p:txBody>
          <a:bodyPr/>
          <a:lstStyle/>
          <a:p>
            <a:r>
              <a:rPr lang="en-US" dirty="0"/>
              <a:t>Connecting to the EC2 instance, and Terminating the Instance</a:t>
            </a:r>
          </a:p>
        </p:txBody>
      </p:sp>
    </p:spTree>
    <p:extLst>
      <p:ext uri="{BB962C8B-B14F-4D97-AF65-F5344CB8AC3E}">
        <p14:creationId xmlns:p14="http://schemas.microsoft.com/office/powerpoint/2010/main" val="62700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928687" y="2667000"/>
            <a:ext cx="1752600" cy="1524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a:t>
            </a:r>
            <a:r>
              <a:rPr lang="en-US" sz="1600" i="1" dirty="0"/>
              <a:t>instance summary </a:t>
            </a:r>
            <a:r>
              <a:rPr lang="en-US" sz="1600" dirty="0"/>
              <a:t>page with the information about the instance.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47687" y="1259797"/>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Launching an EC2 instance</a:t>
            </a:r>
          </a:p>
        </p:txBody>
      </p:sp>
      <p:pic>
        <p:nvPicPr>
          <p:cNvPr id="4" name="Picture 3">
            <a:extLst>
              <a:ext uri="{FF2B5EF4-FFF2-40B4-BE49-F238E27FC236}">
                <a16:creationId xmlns:a16="http://schemas.microsoft.com/office/drawing/2014/main" id="{2F9457DD-FA57-4C82-A876-C336515C873A}"/>
              </a:ext>
            </a:extLst>
          </p:cNvPr>
          <p:cNvPicPr>
            <a:picLocks noChangeAspect="1"/>
          </p:cNvPicPr>
          <p:nvPr/>
        </p:nvPicPr>
        <p:blipFill>
          <a:blip r:embed="rId2"/>
          <a:stretch>
            <a:fillRect/>
          </a:stretch>
        </p:blipFill>
        <p:spPr>
          <a:xfrm>
            <a:off x="2976563" y="2667000"/>
            <a:ext cx="9144000" cy="2237410"/>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438400"/>
            <a:ext cx="1752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a:t>
            </a:r>
            <a:r>
              <a:rPr lang="en-US" sz="1600" i="1" dirty="0"/>
              <a:t>Command Prompt </a:t>
            </a:r>
            <a:r>
              <a:rPr lang="en-US" sz="1600" dirty="0"/>
              <a:t>window with the instance’s </a:t>
            </a:r>
            <a:r>
              <a:rPr lang="en-US" sz="1600" i="1" dirty="0"/>
              <a:t>IPv4 address</a:t>
            </a:r>
            <a:r>
              <a:rPr lang="en-US" sz="1600" dirty="0"/>
              <a:t> being displayed.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990600"/>
            <a:ext cx="23002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Connecting to the instance</a:t>
            </a:r>
          </a:p>
        </p:txBody>
      </p:sp>
      <p:pic>
        <p:nvPicPr>
          <p:cNvPr id="4" name="Picture 3">
            <a:extLst>
              <a:ext uri="{FF2B5EF4-FFF2-40B4-BE49-F238E27FC236}">
                <a16:creationId xmlns:a16="http://schemas.microsoft.com/office/drawing/2014/main" id="{8D700870-0261-4D9C-BAF6-D75A9A645755}"/>
              </a:ext>
            </a:extLst>
          </p:cNvPr>
          <p:cNvPicPr>
            <a:picLocks noChangeAspect="1"/>
          </p:cNvPicPr>
          <p:nvPr/>
        </p:nvPicPr>
        <p:blipFill>
          <a:blip r:embed="rId2"/>
          <a:stretch>
            <a:fillRect/>
          </a:stretch>
        </p:blipFill>
        <p:spPr>
          <a:xfrm>
            <a:off x="4891363" y="1738314"/>
            <a:ext cx="5879432" cy="3083997"/>
          </a:xfrm>
          <a:prstGeom prst="rect">
            <a:avLst/>
          </a:prstGeom>
        </p:spPr>
      </p:pic>
    </p:spTree>
    <p:extLst>
      <p:ext uri="{BB962C8B-B14F-4D97-AF65-F5344CB8AC3E}">
        <p14:creationId xmlns:p14="http://schemas.microsoft.com/office/powerpoint/2010/main" val="321023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97919" y="2495550"/>
            <a:ext cx="1752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a:t>
            </a:r>
            <a:r>
              <a:rPr lang="en-US" sz="1600" i="1" dirty="0"/>
              <a:t>Instances</a:t>
            </a:r>
            <a:r>
              <a:rPr lang="en-US" sz="1600" dirty="0"/>
              <a:t> page with the instance name and its state as </a:t>
            </a:r>
            <a:r>
              <a:rPr lang="en-US" sz="1600" i="1" dirty="0"/>
              <a:t>terminated</a:t>
            </a:r>
            <a:r>
              <a:rPr lang="en-US" sz="1600" dirty="0"/>
              <a:t>.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399" y="1269206"/>
            <a:ext cx="225028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Terminating the instance</a:t>
            </a:r>
          </a:p>
        </p:txBody>
      </p:sp>
      <p:pic>
        <p:nvPicPr>
          <p:cNvPr id="4" name="Picture 3">
            <a:extLst>
              <a:ext uri="{FF2B5EF4-FFF2-40B4-BE49-F238E27FC236}">
                <a16:creationId xmlns:a16="http://schemas.microsoft.com/office/drawing/2014/main" id="{E9D8DC61-7DD0-403A-B0C7-5A9573D57226}"/>
              </a:ext>
            </a:extLst>
          </p:cNvPr>
          <p:cNvPicPr>
            <a:picLocks noChangeAspect="1"/>
          </p:cNvPicPr>
          <p:nvPr/>
        </p:nvPicPr>
        <p:blipFill>
          <a:blip r:embed="rId2"/>
          <a:stretch>
            <a:fillRect/>
          </a:stretch>
        </p:blipFill>
        <p:spPr>
          <a:xfrm>
            <a:off x="5066498" y="2831308"/>
            <a:ext cx="6438900" cy="695325"/>
          </a:xfrm>
          <a:prstGeom prst="rect">
            <a:avLst/>
          </a:prstGeom>
        </p:spPr>
      </p:pic>
    </p:spTree>
    <p:extLst>
      <p:ext uri="{BB962C8B-B14F-4D97-AF65-F5344CB8AC3E}">
        <p14:creationId xmlns:p14="http://schemas.microsoft.com/office/powerpoint/2010/main" val="221308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6A3-EAA2-4C1C-A750-3663FDBC5C3B}"/>
              </a:ext>
            </a:extLst>
          </p:cNvPr>
          <p:cNvSpPr>
            <a:spLocks noGrp="1"/>
          </p:cNvSpPr>
          <p:nvPr>
            <p:ph type="title"/>
          </p:nvPr>
        </p:nvSpPr>
        <p:spPr/>
        <p:txBody>
          <a:bodyPr/>
          <a:lstStyle/>
          <a:p>
            <a:pPr algn="ctr"/>
            <a:r>
              <a:rPr lang="en-US" dirty="0"/>
              <a:t>Mod 3</a:t>
            </a:r>
          </a:p>
        </p:txBody>
      </p:sp>
      <p:sp>
        <p:nvSpPr>
          <p:cNvPr id="3" name="Content Placeholder 2">
            <a:extLst>
              <a:ext uri="{FF2B5EF4-FFF2-40B4-BE49-F238E27FC236}">
                <a16:creationId xmlns:a16="http://schemas.microsoft.com/office/drawing/2014/main" id="{41F0381E-3B49-4EBE-8C10-1406703B8673}"/>
              </a:ext>
            </a:extLst>
          </p:cNvPr>
          <p:cNvSpPr>
            <a:spLocks noGrp="1"/>
          </p:cNvSpPr>
          <p:nvPr>
            <p:ph idx="1"/>
          </p:nvPr>
        </p:nvSpPr>
        <p:spPr/>
        <p:txBody>
          <a:bodyPr/>
          <a:lstStyle/>
          <a:p>
            <a:r>
              <a:rPr lang="en-US" dirty="0"/>
              <a:t>VPC’s and subnets</a:t>
            </a:r>
          </a:p>
        </p:txBody>
      </p:sp>
    </p:spTree>
    <p:extLst>
      <p:ext uri="{BB962C8B-B14F-4D97-AF65-F5344CB8AC3E}">
        <p14:creationId xmlns:p14="http://schemas.microsoft.com/office/powerpoint/2010/main" val="111780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602582" y="3444387"/>
            <a:ext cx="1752600" cy="1524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dashboard with the information about the VPC.</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412082" y="2112169"/>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Launching a VPC with a single subnet</a:t>
            </a:r>
          </a:p>
        </p:txBody>
      </p:sp>
      <p:pic>
        <p:nvPicPr>
          <p:cNvPr id="4" name="Picture 3">
            <a:extLst>
              <a:ext uri="{FF2B5EF4-FFF2-40B4-BE49-F238E27FC236}">
                <a16:creationId xmlns:a16="http://schemas.microsoft.com/office/drawing/2014/main" id="{6B25977A-EDA5-46B5-B66C-D397156FB62B}"/>
              </a:ext>
            </a:extLst>
          </p:cNvPr>
          <p:cNvPicPr>
            <a:picLocks noChangeAspect="1"/>
          </p:cNvPicPr>
          <p:nvPr/>
        </p:nvPicPr>
        <p:blipFill>
          <a:blip r:embed="rId2"/>
          <a:stretch>
            <a:fillRect/>
          </a:stretch>
        </p:blipFill>
        <p:spPr>
          <a:xfrm>
            <a:off x="4267200" y="1562100"/>
            <a:ext cx="7760548" cy="3764574"/>
          </a:xfrm>
          <a:prstGeom prst="rect">
            <a:avLst/>
          </a:prstGeom>
        </p:spPr>
      </p:pic>
    </p:spTree>
    <p:extLst>
      <p:ext uri="{BB962C8B-B14F-4D97-AF65-F5344CB8AC3E}">
        <p14:creationId xmlns:p14="http://schemas.microsoft.com/office/powerpoint/2010/main" val="183490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63788" y="1752600"/>
            <a:ext cx="7313612" cy="44958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700" dirty="0"/>
              <a:t>1. With a /26 network prefix, how many usable IPv4 addresses are there? Why is the number of available IPv4 addresses HERE shown as 59? </a:t>
            </a:r>
          </a:p>
          <a:p>
            <a:r>
              <a:rPr lang="en-US" sz="1700" dirty="0"/>
              <a:t>Answer here: 64. Aws uses 5 of the </a:t>
            </a:r>
            <a:r>
              <a:rPr lang="en-US" sz="1700" dirty="0" err="1"/>
              <a:t>ip’s</a:t>
            </a:r>
            <a:r>
              <a:rPr lang="en-US" sz="1700" dirty="0"/>
              <a:t>.</a:t>
            </a:r>
          </a:p>
          <a:p>
            <a:endParaRPr lang="en-US" sz="1700" dirty="0"/>
          </a:p>
          <a:p>
            <a:endParaRPr lang="en-US" sz="1700" dirty="0"/>
          </a:p>
          <a:p>
            <a:endParaRPr lang="en-US" sz="1700" dirty="0"/>
          </a:p>
          <a:p>
            <a:endParaRPr lang="en-US" sz="1700" dirty="0"/>
          </a:p>
          <a:p>
            <a:r>
              <a:rPr lang="en-US" sz="1700" dirty="0"/>
              <a:t>2. What’s the role of an Internet Gateway?</a:t>
            </a:r>
          </a:p>
          <a:p>
            <a:r>
              <a:rPr lang="en-US" sz="1700" dirty="0"/>
              <a:t>Answer here: to allow communication between your VPC and the internet.</a:t>
            </a:r>
          </a:p>
          <a:p>
            <a:endParaRPr lang="en-US" sz="1700" dirty="0"/>
          </a:p>
          <a:p>
            <a:endParaRPr lang="en-US" sz="1700" dirty="0"/>
          </a:p>
          <a:p>
            <a:endParaRPr lang="en-US" sz="1700" dirty="0"/>
          </a:p>
          <a:p>
            <a:r>
              <a:rPr lang="en-US" sz="1700" dirty="0"/>
              <a:t>References:</a:t>
            </a:r>
          </a:p>
          <a:p>
            <a:r>
              <a:rPr lang="en-US" sz="1700" dirty="0"/>
              <a:t>1.</a:t>
            </a:r>
          </a:p>
          <a:p>
            <a:r>
              <a:rPr lang="en-US" sz="1700" dirty="0"/>
              <a:t>2.</a:t>
            </a:r>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87355" y="905776"/>
            <a:ext cx="5486400" cy="566738"/>
          </a:xfrm>
        </p:spPr>
        <p:txBody>
          <a:bodyPr>
            <a:noAutofit/>
          </a:bodyPr>
          <a:lstStyle/>
          <a:p>
            <a:r>
              <a:rPr lang="en-US" sz="2800" dirty="0"/>
              <a:t>Questions</a:t>
            </a:r>
          </a:p>
        </p:txBody>
      </p:sp>
    </p:spTree>
    <p:extLst>
      <p:ext uri="{BB962C8B-B14F-4D97-AF65-F5344CB8AC3E}">
        <p14:creationId xmlns:p14="http://schemas.microsoft.com/office/powerpoint/2010/main" val="98318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M78884036_DIGITAL ION DESIGN_SL_V1.pptx" id="{AD58A1CE-E9E9-4C2E-83A0-65FD4522F93A}" vid="{1E9553B9-AA04-4A15-9836-1E06682578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0393A-FEC6-4A44-9E4A-6EA49F1F7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C88F1-1664-415F-AFCE-F6CF4580981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D16958A-754B-4396-9457-FD7A427A3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 design</Template>
  <TotalTime>109</TotalTime>
  <Words>522</Words>
  <Application>Microsoft Office PowerPoint</Application>
  <PresentationFormat>Widescreen</PresentationFormat>
  <Paragraphs>79</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vt:lpstr>
      <vt:lpstr>Fundamentals of Cloud Computing</vt:lpstr>
      <vt:lpstr>Introduction</vt:lpstr>
      <vt:lpstr>Mod 2</vt:lpstr>
      <vt:lpstr>PowerPoint Presentation</vt:lpstr>
      <vt:lpstr>PowerPoint Presentation</vt:lpstr>
      <vt:lpstr>PowerPoint Presentation</vt:lpstr>
      <vt:lpstr>Mod 3</vt:lpstr>
      <vt:lpstr>PowerPoint Presentation</vt:lpstr>
      <vt:lpstr>Questions</vt:lpstr>
      <vt:lpstr>PowerPoint Presentation</vt:lpstr>
      <vt:lpstr>Mod 4</vt:lpstr>
      <vt:lpstr>PowerPoint Presentation</vt:lpstr>
      <vt:lpstr>PowerPoint Presentation</vt:lpstr>
      <vt:lpstr>Mod5</vt:lpstr>
      <vt:lpstr>Question</vt:lpstr>
      <vt:lpstr>PowerPoint Presentation</vt:lpstr>
      <vt:lpstr>PowerPoint Presentation</vt:lpstr>
      <vt:lpstr>Mod6</vt:lpstr>
      <vt:lpstr>PowerPoint Presentation</vt:lpstr>
      <vt:lpstr>PowerPoint Presentation</vt:lpstr>
      <vt:lpstr>PowerPoint Presentation</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Cloud Computing</dc:title>
  <dc:creator>A dePierro</dc:creator>
  <cp:lastModifiedBy>A dePierro</cp:lastModifiedBy>
  <cp:revision>3</cp:revision>
  <dcterms:created xsi:type="dcterms:W3CDTF">2021-12-07T01:26:12Z</dcterms:created>
  <dcterms:modified xsi:type="dcterms:W3CDTF">2021-12-07T03:15:49Z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